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304" r:id="rId2"/>
    <p:sldId id="305" r:id="rId3"/>
    <p:sldId id="306" r:id="rId4"/>
    <p:sldId id="308" r:id="rId5"/>
    <p:sldId id="309" r:id="rId6"/>
    <p:sldId id="302" r:id="rId7"/>
    <p:sldId id="298" r:id="rId8"/>
    <p:sldId id="299" r:id="rId9"/>
    <p:sldId id="300" r:id="rId10"/>
    <p:sldId id="266" r:id="rId11"/>
    <p:sldId id="256" r:id="rId12"/>
    <p:sldId id="288" r:id="rId13"/>
    <p:sldId id="291" r:id="rId14"/>
    <p:sldId id="296" r:id="rId15"/>
    <p:sldId id="294" r:id="rId16"/>
    <p:sldId id="310" r:id="rId17"/>
    <p:sldId id="311" r:id="rId18"/>
    <p:sldId id="312" r:id="rId19"/>
    <p:sldId id="258" r:id="rId20"/>
    <p:sldId id="313" r:id="rId21"/>
    <p:sldId id="303" r:id="rId22"/>
    <p:sldId id="301" r:id="rId23"/>
    <p:sldId id="260" r:id="rId24"/>
    <p:sldId id="261" r:id="rId25"/>
    <p:sldId id="262" r:id="rId26"/>
    <p:sldId id="263" r:id="rId27"/>
    <p:sldId id="264" r:id="rId28"/>
    <p:sldId id="265" r:id="rId29"/>
  </p:sldIdLst>
  <p:sldSz cx="6858000" cy="5143500"/>
  <p:notesSz cx="6858000" cy="9144000"/>
  <p:custDataLst>
    <p:tags r:id="rId32"/>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in Söderkvist" initials="MS" lastIdx="9" clrIdx="0">
    <p:extLst>
      <p:ext uri="{19B8F6BF-5375-455C-9EA6-DF929625EA0E}">
        <p15:presenceInfo xmlns:p15="http://schemas.microsoft.com/office/powerpoint/2012/main" userId="S-1-5-21-1948194976-2510558922-1916008050-10773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0794B"/>
    <a:srgbClr val="1954A6"/>
    <a:srgbClr val="0072BE"/>
    <a:srgbClr val="D02F80"/>
    <a:srgbClr val="F1C458"/>
    <a:srgbClr val="F3CC6F"/>
    <a:srgbClr val="FFC934"/>
    <a:srgbClr val="EFE81C"/>
    <a:srgbClr val="E38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88" autoAdjust="0"/>
    <p:restoredTop sz="97843" autoAdjust="0"/>
  </p:normalViewPr>
  <p:slideViewPr>
    <p:cSldViewPr snapToGrid="0">
      <p:cViewPr>
        <p:scale>
          <a:sx n="125" d="100"/>
          <a:sy n="125" d="100"/>
        </p:scale>
        <p:origin x="72" y="-24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Platshållare för sidhuvud 1">
            <a:extLst>
              <a:ext uri="{FF2B5EF4-FFF2-40B4-BE49-F238E27FC236}">
                <a16:creationId xmlns:a16="http://schemas.microsoft.com/office/drawing/2014/main" id="{960A68EE-FC1D-154D-B0B2-8F10538CA11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GB" dirty="0"/>
          </a:p>
        </p:txBody>
      </p:sp>
      <p:sp>
        <p:nvSpPr>
          <p:cNvPr id="3" name="Platshållare för datum 2">
            <a:extLst>
              <a:ext uri="{FF2B5EF4-FFF2-40B4-BE49-F238E27FC236}">
                <a16:creationId xmlns:a16="http://schemas.microsoft.com/office/drawing/2014/main" id="{24D638D7-DEA4-1247-A9EB-8982C7537D06}"/>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E482C1D7-B25D-44E6-A2D0-D10D1D9E6077}" type="datetimeFigureOut">
              <a:rPr lang="en-GB"/>
              <a:pPr>
                <a:defRPr/>
              </a:pPr>
              <a:t>27/10/2023</a:t>
            </a:fld>
            <a:endParaRPr lang="en-GB" dirty="0"/>
          </a:p>
        </p:txBody>
      </p:sp>
      <p:sp>
        <p:nvSpPr>
          <p:cNvPr id="4" name="Platshållare för sidfot 3">
            <a:extLst>
              <a:ext uri="{FF2B5EF4-FFF2-40B4-BE49-F238E27FC236}">
                <a16:creationId xmlns:a16="http://schemas.microsoft.com/office/drawing/2014/main" id="{BD4AEC7E-9E0A-F348-8BEB-360ABEA85252}"/>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GB" dirty="0"/>
          </a:p>
        </p:txBody>
      </p:sp>
      <p:sp>
        <p:nvSpPr>
          <p:cNvPr id="5" name="Platshållare för bildnummer 4">
            <a:extLst>
              <a:ext uri="{FF2B5EF4-FFF2-40B4-BE49-F238E27FC236}">
                <a16:creationId xmlns:a16="http://schemas.microsoft.com/office/drawing/2014/main" id="{56838CD8-B67A-DE4B-9D64-CF9FD9C9A62E}"/>
              </a:ext>
            </a:extLst>
          </p:cNvPr>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D3538062-B7CA-4502-88E7-928089303C77}" type="slidenum">
              <a:rPr lang="en-GB"/>
              <a:pPr>
                <a:defRPr/>
              </a:pPr>
              <a:t>‹N›</a:t>
            </a:fld>
            <a:endParaRPr lang="en-GB"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5T16:08:31.05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1,'271'10,"33"-5,-22 1,-277-6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5T16:08:35.56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11,'293'-10,"-205"10,-83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Platshållare för sidhuvud 1">
            <a:extLst>
              <a:ext uri="{FF2B5EF4-FFF2-40B4-BE49-F238E27FC236}">
                <a16:creationId xmlns:a16="http://schemas.microsoft.com/office/drawing/2014/main" id="{253AAA87-6F70-2F43-9A3C-FA3D36237EF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sv-SE"/>
          </a:p>
        </p:txBody>
      </p:sp>
      <p:sp>
        <p:nvSpPr>
          <p:cNvPr id="3" name="Platshållare för datum 2">
            <a:extLst>
              <a:ext uri="{FF2B5EF4-FFF2-40B4-BE49-F238E27FC236}">
                <a16:creationId xmlns:a16="http://schemas.microsoft.com/office/drawing/2014/main" id="{65F49FED-13B4-B74A-AF1E-0B5D3706DE11}"/>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37D4C97F-02FF-434B-8EAA-0F723077CD05}" type="datetimeFigureOut">
              <a:rPr lang="sv-SE"/>
              <a:pPr>
                <a:defRPr/>
              </a:pPr>
              <a:t>2023-10-27</a:t>
            </a:fld>
            <a:endParaRPr lang="sv-SE"/>
          </a:p>
        </p:txBody>
      </p:sp>
      <p:sp>
        <p:nvSpPr>
          <p:cNvPr id="4" name="Platshållare för bildobjekt 3">
            <a:extLst>
              <a:ext uri="{FF2B5EF4-FFF2-40B4-BE49-F238E27FC236}">
                <a16:creationId xmlns:a16="http://schemas.microsoft.com/office/drawing/2014/main" id="{4730BF3B-6153-7140-AD57-ECE26CA8AB12}"/>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sv-SE" noProof="0"/>
          </a:p>
        </p:txBody>
      </p:sp>
      <p:sp>
        <p:nvSpPr>
          <p:cNvPr id="5" name="Platshållare för anteckningar 4">
            <a:extLst>
              <a:ext uri="{FF2B5EF4-FFF2-40B4-BE49-F238E27FC236}">
                <a16:creationId xmlns:a16="http://schemas.microsoft.com/office/drawing/2014/main" id="{5D978D40-EB87-4440-802D-12F96A066E2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sv-SE" noProof="0"/>
              <a:t>Klicka här för att ändra format på bakgrundstexten</a:t>
            </a:r>
          </a:p>
          <a:p>
            <a:pPr lvl="1"/>
            <a:r>
              <a:rPr lang="sv-SE" noProof="0"/>
              <a:t>Nivå två</a:t>
            </a:r>
          </a:p>
          <a:p>
            <a:pPr lvl="2"/>
            <a:r>
              <a:rPr lang="sv-SE" noProof="0"/>
              <a:t>Nivå tre</a:t>
            </a:r>
          </a:p>
          <a:p>
            <a:pPr lvl="3"/>
            <a:r>
              <a:rPr lang="sv-SE" noProof="0"/>
              <a:t>Nivå fyra</a:t>
            </a:r>
          </a:p>
          <a:p>
            <a:pPr lvl="4"/>
            <a:r>
              <a:rPr lang="sv-SE" noProof="0"/>
              <a:t>Nivå fem</a:t>
            </a:r>
          </a:p>
        </p:txBody>
      </p:sp>
      <p:sp>
        <p:nvSpPr>
          <p:cNvPr id="6" name="Platshållare för sidfot 5">
            <a:extLst>
              <a:ext uri="{FF2B5EF4-FFF2-40B4-BE49-F238E27FC236}">
                <a16:creationId xmlns:a16="http://schemas.microsoft.com/office/drawing/2014/main" id="{EA429AAB-B1EE-6F47-B4D7-E30F7E497A5A}"/>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sv-SE"/>
          </a:p>
        </p:txBody>
      </p:sp>
      <p:sp>
        <p:nvSpPr>
          <p:cNvPr id="7" name="Platshållare för bildnummer 6">
            <a:extLst>
              <a:ext uri="{FF2B5EF4-FFF2-40B4-BE49-F238E27FC236}">
                <a16:creationId xmlns:a16="http://schemas.microsoft.com/office/drawing/2014/main" id="{CE43AB95-16A5-8F4F-9927-6A8C0839FD8F}"/>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EE811775-299A-4959-BF5A-5DFB3E75F6AC}" type="slidenum">
              <a:rPr lang="sv-SE"/>
              <a:pPr>
                <a:defRPr/>
              </a:pPr>
              <a:t>‹N›</a:t>
            </a:fld>
            <a:endParaRPr lang="sv-S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92be609ef4_1_1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6" name="Google Shape;336;g292be609ef4_1_142:notes"/>
          <p:cNvSpPr txBox="1">
            <a:spLocks noGrp="1"/>
          </p:cNvSpPr>
          <p:nvPr>
            <p:ph type="body" idx="1"/>
          </p:nvPr>
        </p:nvSpPr>
        <p:spPr>
          <a:xfrm>
            <a:off x="685800" y="4343400"/>
            <a:ext cx="5486040" cy="4114440"/>
          </a:xfrm>
          <a:prstGeom prst="rect">
            <a:avLst/>
          </a:prstGeom>
          <a:noFill/>
          <a:ln>
            <a:noFill/>
          </a:ln>
        </p:spPr>
        <p:txBody>
          <a:bodyPr spcFirstLastPara="1" wrap="square" lIns="0" tIns="0" rIns="0" bIns="0" anchor="t" anchorCtr="0">
            <a:noAutofit/>
          </a:bodyPr>
          <a:lstStyle/>
          <a:p>
            <a:pPr marL="216000" lvl="0" indent="0" algn="l" rtl="0">
              <a:spcBef>
                <a:spcPts val="0"/>
              </a:spcBef>
              <a:spcAft>
                <a:spcPts val="0"/>
              </a:spcAft>
              <a:buSzPts val="1800"/>
              <a:buNone/>
            </a:pPr>
            <a:endParaRPr sz="1800" b="0" strike="noStrike">
              <a:solidFill>
                <a:srgbClr val="000000"/>
              </a:solidFill>
              <a:latin typeface="Arial"/>
              <a:ea typeface="Arial"/>
              <a:cs typeface="Arial"/>
              <a:sym typeface="Arial"/>
            </a:endParaRPr>
          </a:p>
        </p:txBody>
      </p:sp>
      <p:sp>
        <p:nvSpPr>
          <p:cNvPr id="337" name="Google Shape;337;g292be609ef4_1_142:notes"/>
          <p:cNvSpPr txBox="1">
            <a:spLocks noGrp="1"/>
          </p:cNvSpPr>
          <p:nvPr>
            <p:ph type="sldNum" idx="12"/>
          </p:nvPr>
        </p:nvSpPr>
        <p:spPr>
          <a:xfrm>
            <a:off x="3884760" y="8685360"/>
            <a:ext cx="2971440" cy="45684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000000"/>
                </a:solidFill>
                <a:latin typeface="Arial"/>
                <a:ea typeface="Arial"/>
                <a:cs typeface="Arial"/>
                <a:sym typeface="Arial"/>
              </a:rPr>
              <a:t>1</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92be609eb6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2" name="Google Shape;342;g292be609eb6_0_4:notes"/>
          <p:cNvSpPr txBox="1">
            <a:spLocks noGrp="1"/>
          </p:cNvSpPr>
          <p:nvPr>
            <p:ph type="body" idx="1"/>
          </p:nvPr>
        </p:nvSpPr>
        <p:spPr>
          <a:xfrm>
            <a:off x="685800" y="4343400"/>
            <a:ext cx="5486100" cy="4114500"/>
          </a:xfrm>
          <a:prstGeom prst="rect">
            <a:avLst/>
          </a:prstGeom>
          <a:noFill/>
          <a:ln>
            <a:noFill/>
          </a:ln>
        </p:spPr>
        <p:txBody>
          <a:bodyPr spcFirstLastPara="1" wrap="square" lIns="0" tIns="0" rIns="0" bIns="0" anchor="t" anchorCtr="0">
            <a:noAutofit/>
          </a:bodyPr>
          <a:lstStyle/>
          <a:p>
            <a:pPr marL="216000" lvl="0" indent="0" algn="l" rtl="0">
              <a:spcBef>
                <a:spcPts val="1000"/>
              </a:spcBef>
              <a:spcAft>
                <a:spcPts val="0"/>
              </a:spcAft>
              <a:buSzPts val="1800"/>
              <a:buNone/>
            </a:pPr>
            <a:endParaRPr sz="1800" dirty="0"/>
          </a:p>
        </p:txBody>
      </p:sp>
      <p:sp>
        <p:nvSpPr>
          <p:cNvPr id="343" name="Google Shape;343;g292be609eb6_0_4:notes"/>
          <p:cNvSpPr txBox="1">
            <a:spLocks noGrp="1"/>
          </p:cNvSpPr>
          <p:nvPr>
            <p:ph type="sldNum" idx="12"/>
          </p:nvPr>
        </p:nvSpPr>
        <p:spPr>
          <a:xfrm>
            <a:off x="3884760" y="8685360"/>
            <a:ext cx="2971500" cy="456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strike="noStrike">
                <a:solidFill>
                  <a:srgbClr val="000000"/>
                </a:solidFill>
                <a:latin typeface="Arial"/>
                <a:ea typeface="Arial"/>
                <a:cs typeface="Arial"/>
                <a:sym typeface="Arial"/>
              </a:rPr>
              <a:t>18</a:t>
            </a:fld>
            <a:endParaRPr sz="1200" b="0" strike="noStrik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510469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92be609eb6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2" name="Google Shape;342;g292be609eb6_0_4:notes"/>
          <p:cNvSpPr txBox="1">
            <a:spLocks noGrp="1"/>
          </p:cNvSpPr>
          <p:nvPr>
            <p:ph type="body" idx="1"/>
          </p:nvPr>
        </p:nvSpPr>
        <p:spPr>
          <a:xfrm>
            <a:off x="685800" y="4343400"/>
            <a:ext cx="5486100" cy="4114500"/>
          </a:xfrm>
          <a:prstGeom prst="rect">
            <a:avLst/>
          </a:prstGeom>
          <a:noFill/>
          <a:ln>
            <a:noFill/>
          </a:ln>
        </p:spPr>
        <p:txBody>
          <a:bodyPr spcFirstLastPara="1" wrap="square" lIns="0" tIns="0" rIns="0" bIns="0" anchor="t" anchorCtr="0">
            <a:noAutofit/>
          </a:bodyPr>
          <a:lstStyle/>
          <a:p>
            <a:pPr marL="216000" lvl="0" indent="0" algn="l" rtl="0">
              <a:spcBef>
                <a:spcPts val="1000"/>
              </a:spcBef>
              <a:spcAft>
                <a:spcPts val="0"/>
              </a:spcAft>
              <a:buSzPts val="1800"/>
              <a:buNone/>
            </a:pPr>
            <a:endParaRPr sz="1800" dirty="0"/>
          </a:p>
        </p:txBody>
      </p:sp>
      <p:sp>
        <p:nvSpPr>
          <p:cNvPr id="343" name="Google Shape;343;g292be609eb6_0_4:notes"/>
          <p:cNvSpPr txBox="1">
            <a:spLocks noGrp="1"/>
          </p:cNvSpPr>
          <p:nvPr>
            <p:ph type="sldNum" idx="12"/>
          </p:nvPr>
        </p:nvSpPr>
        <p:spPr>
          <a:xfrm>
            <a:off x="3884760" y="8685360"/>
            <a:ext cx="2971500" cy="456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strike="noStrike">
                <a:solidFill>
                  <a:srgbClr val="000000"/>
                </a:solidFill>
                <a:latin typeface="Arial"/>
                <a:ea typeface="Arial"/>
                <a:cs typeface="Arial"/>
                <a:sym typeface="Arial"/>
              </a:rPr>
              <a:t>19</a:t>
            </a:fld>
            <a:endParaRPr sz="1200" b="0" strike="noStrik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691682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92be609eb6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2" name="Google Shape;342;g292be609eb6_0_4:notes"/>
          <p:cNvSpPr txBox="1">
            <a:spLocks noGrp="1"/>
          </p:cNvSpPr>
          <p:nvPr>
            <p:ph type="body" idx="1"/>
          </p:nvPr>
        </p:nvSpPr>
        <p:spPr>
          <a:xfrm>
            <a:off x="685800" y="4343400"/>
            <a:ext cx="5486100" cy="4114500"/>
          </a:xfrm>
          <a:prstGeom prst="rect">
            <a:avLst/>
          </a:prstGeom>
          <a:noFill/>
          <a:ln>
            <a:noFill/>
          </a:ln>
        </p:spPr>
        <p:txBody>
          <a:bodyPr spcFirstLastPara="1" wrap="square" lIns="0" tIns="0" rIns="0" bIns="0" anchor="t" anchorCtr="0">
            <a:noAutofit/>
          </a:bodyPr>
          <a:lstStyle/>
          <a:p>
            <a:pPr marL="216000" lvl="0" indent="0" algn="l" rtl="0">
              <a:spcBef>
                <a:spcPts val="1000"/>
              </a:spcBef>
              <a:spcAft>
                <a:spcPts val="0"/>
              </a:spcAft>
              <a:buSzPts val="1800"/>
              <a:buNone/>
            </a:pPr>
            <a:endParaRPr sz="1800" dirty="0"/>
          </a:p>
        </p:txBody>
      </p:sp>
      <p:sp>
        <p:nvSpPr>
          <p:cNvPr id="343" name="Google Shape;343;g292be609eb6_0_4:notes"/>
          <p:cNvSpPr txBox="1">
            <a:spLocks noGrp="1"/>
          </p:cNvSpPr>
          <p:nvPr>
            <p:ph type="sldNum" idx="12"/>
          </p:nvPr>
        </p:nvSpPr>
        <p:spPr>
          <a:xfrm>
            <a:off x="3884760" y="8685360"/>
            <a:ext cx="2971500" cy="456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strike="noStrike">
                <a:solidFill>
                  <a:srgbClr val="000000"/>
                </a:solidFill>
                <a:latin typeface="Arial"/>
                <a:ea typeface="Arial"/>
                <a:cs typeface="Arial"/>
                <a:sym typeface="Arial"/>
              </a:rPr>
              <a:t>20</a:t>
            </a:fld>
            <a:endParaRPr sz="1200" b="0" strike="noStrik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74901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92be609ef4_1_1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6" name="Google Shape;336;g292be609ef4_1_142:notes"/>
          <p:cNvSpPr txBox="1">
            <a:spLocks noGrp="1"/>
          </p:cNvSpPr>
          <p:nvPr>
            <p:ph type="body" idx="1"/>
          </p:nvPr>
        </p:nvSpPr>
        <p:spPr>
          <a:xfrm>
            <a:off x="685800" y="4343400"/>
            <a:ext cx="5486040" cy="4114440"/>
          </a:xfrm>
          <a:prstGeom prst="rect">
            <a:avLst/>
          </a:prstGeom>
          <a:noFill/>
          <a:ln>
            <a:noFill/>
          </a:ln>
        </p:spPr>
        <p:txBody>
          <a:bodyPr spcFirstLastPara="1" wrap="square" lIns="0" tIns="0" rIns="0" bIns="0" anchor="t" anchorCtr="0">
            <a:noAutofit/>
          </a:bodyPr>
          <a:lstStyle/>
          <a:p>
            <a:pPr marL="216000" lvl="0" indent="0" algn="l" rtl="0">
              <a:spcBef>
                <a:spcPts val="0"/>
              </a:spcBef>
              <a:spcAft>
                <a:spcPts val="0"/>
              </a:spcAft>
              <a:buSzPts val="1800"/>
              <a:buNone/>
            </a:pPr>
            <a:endParaRPr sz="1800" b="0" strike="noStrike">
              <a:solidFill>
                <a:srgbClr val="000000"/>
              </a:solidFill>
              <a:latin typeface="Arial"/>
              <a:ea typeface="Arial"/>
              <a:cs typeface="Arial"/>
              <a:sym typeface="Arial"/>
            </a:endParaRPr>
          </a:p>
        </p:txBody>
      </p:sp>
      <p:sp>
        <p:nvSpPr>
          <p:cNvPr id="337" name="Google Shape;337;g292be609ef4_1_142:notes"/>
          <p:cNvSpPr txBox="1">
            <a:spLocks noGrp="1"/>
          </p:cNvSpPr>
          <p:nvPr>
            <p:ph type="sldNum" idx="12"/>
          </p:nvPr>
        </p:nvSpPr>
        <p:spPr>
          <a:xfrm>
            <a:off x="3884760" y="8685360"/>
            <a:ext cx="2971440" cy="45684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000000"/>
                </a:solidFill>
                <a:latin typeface="Arial"/>
                <a:ea typeface="Arial"/>
                <a:cs typeface="Arial"/>
                <a:sym typeface="Arial"/>
              </a:rPr>
              <a:t>21</a:t>
            </a:fld>
            <a:endParaRPr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993143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92be609eb6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2" name="Google Shape;342;g292be609eb6_0_4:notes"/>
          <p:cNvSpPr txBox="1">
            <a:spLocks noGrp="1"/>
          </p:cNvSpPr>
          <p:nvPr>
            <p:ph type="body" idx="1"/>
          </p:nvPr>
        </p:nvSpPr>
        <p:spPr>
          <a:xfrm>
            <a:off x="685800" y="4343400"/>
            <a:ext cx="5486100" cy="4114500"/>
          </a:xfrm>
          <a:prstGeom prst="rect">
            <a:avLst/>
          </a:prstGeom>
          <a:noFill/>
          <a:ln>
            <a:noFill/>
          </a:ln>
        </p:spPr>
        <p:txBody>
          <a:bodyPr spcFirstLastPara="1" wrap="square" lIns="0" tIns="0" rIns="0" bIns="0" anchor="t" anchorCtr="0">
            <a:noAutofit/>
          </a:bodyPr>
          <a:lstStyle/>
          <a:p>
            <a:pPr marL="216000" lvl="0" indent="0" algn="l" rtl="0">
              <a:spcBef>
                <a:spcPts val="0"/>
              </a:spcBef>
              <a:spcAft>
                <a:spcPts val="0"/>
              </a:spcAft>
              <a:buSzPts val="1800"/>
              <a:buNone/>
            </a:pPr>
            <a:r>
              <a:rPr lang="en"/>
              <a:t>Tp pulse width: Observation time of the FFT algorithm. The audio file is quantized in windows of duration Tp, the longer is Tp the narrower is the window bandwidth. This allows us to have better accuracy as the velocity is a shift in frequency of the carrier frequency.</a:t>
            </a:r>
            <a:endParaRPr/>
          </a:p>
          <a:p>
            <a:pPr marL="216000" lvl="0" indent="0" algn="l" rtl="0">
              <a:spcBef>
                <a:spcPts val="0"/>
              </a:spcBef>
              <a:spcAft>
                <a:spcPts val="0"/>
              </a:spcAft>
              <a:buSzPts val="1800"/>
              <a:buNone/>
            </a:pPr>
            <a:r>
              <a:rPr lang="en"/>
              <a:t>fc carrier frequency: it determines the maximum range of the radar and it is fundamental in the conversion of Doppler frequency to the relative velocity between the target and the radar.</a:t>
            </a:r>
            <a:endParaRPr/>
          </a:p>
          <a:p>
            <a:pPr marL="216000" lvl="0" indent="0" algn="l" rtl="0">
              <a:spcBef>
                <a:spcPts val="0"/>
              </a:spcBef>
              <a:spcAft>
                <a:spcPts val="0"/>
              </a:spcAft>
              <a:buSzPts val="1800"/>
              <a:buNone/>
            </a:pPr>
            <a:r>
              <a:rPr lang="en"/>
              <a:t>Sampling Frequency: This parameter also defines the bandwidth of the Fast Fourier Transform (FFT).</a:t>
            </a:r>
            <a:endParaRPr/>
          </a:p>
          <a:p>
            <a:pPr marL="216000" lvl="0" indent="0" algn="l" rtl="0">
              <a:spcBef>
                <a:spcPts val="0"/>
              </a:spcBef>
              <a:spcAft>
                <a:spcPts val="0"/>
              </a:spcAft>
              <a:buSzPts val="1800"/>
              <a:buNone/>
            </a:pPr>
            <a:r>
              <a:rPr lang="en"/>
              <a:t>Total Observation Time: This parameter is pivotal as it determines the achievable frequency resolution</a:t>
            </a:r>
            <a:endParaRPr/>
          </a:p>
          <a:p>
            <a:pPr marL="457200" lvl="0" indent="-298450" algn="l" rtl="0">
              <a:spcBef>
                <a:spcPts val="0"/>
              </a:spcBef>
              <a:spcAft>
                <a:spcPts val="0"/>
              </a:spcAft>
              <a:buClr>
                <a:schemeClr val="dk1"/>
              </a:buClr>
              <a:buSzPts val="1100"/>
              <a:buChar char="●"/>
            </a:pPr>
            <a:r>
              <a:rPr lang="en">
                <a:solidFill>
                  <a:schemeClr val="dk1"/>
                </a:solidFill>
              </a:rPr>
              <a:t>Long window duration Tp resulting in a worse time resolution, but less frequency uncertainty.</a:t>
            </a:r>
            <a:endParaRPr>
              <a:solidFill>
                <a:schemeClr val="dk1"/>
              </a:solidFill>
            </a:endParaRPr>
          </a:p>
          <a:p>
            <a:pPr marL="457200" lvl="0" indent="-298450" algn="l" rtl="0">
              <a:spcBef>
                <a:spcPts val="1000"/>
              </a:spcBef>
              <a:spcAft>
                <a:spcPts val="0"/>
              </a:spcAft>
              <a:buClr>
                <a:schemeClr val="dk1"/>
              </a:buClr>
              <a:buSzPts val="1100"/>
              <a:buChar char="●"/>
            </a:pPr>
            <a:r>
              <a:rPr lang="en">
                <a:solidFill>
                  <a:schemeClr val="dk1"/>
                </a:solidFill>
              </a:rPr>
              <a:t>Short window duration Tp resulting in high frequency uncertainty, but very good time resolution.</a:t>
            </a:r>
            <a:endParaRPr>
              <a:solidFill>
                <a:schemeClr val="dk1"/>
              </a:solidFill>
            </a:endParaRPr>
          </a:p>
          <a:p>
            <a:pPr marL="216000" lvl="0" indent="0" algn="l" rtl="0">
              <a:spcBef>
                <a:spcPts val="1000"/>
              </a:spcBef>
              <a:spcAft>
                <a:spcPts val="0"/>
              </a:spcAft>
              <a:buSzPts val="1800"/>
              <a:buNone/>
            </a:pPr>
            <a:endParaRPr sz="1800"/>
          </a:p>
        </p:txBody>
      </p:sp>
      <p:sp>
        <p:nvSpPr>
          <p:cNvPr id="343" name="Google Shape;343;g292be609eb6_0_4:notes"/>
          <p:cNvSpPr txBox="1">
            <a:spLocks noGrp="1"/>
          </p:cNvSpPr>
          <p:nvPr>
            <p:ph type="sldNum" idx="12"/>
          </p:nvPr>
        </p:nvSpPr>
        <p:spPr>
          <a:xfrm>
            <a:off x="3884760" y="8685360"/>
            <a:ext cx="2971500" cy="456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strike="noStrike">
                <a:solidFill>
                  <a:srgbClr val="000000"/>
                </a:solidFill>
                <a:latin typeface="Arial"/>
                <a:ea typeface="Arial"/>
                <a:cs typeface="Arial"/>
                <a:sym typeface="Arial"/>
              </a:rPr>
              <a:t>2</a:t>
            </a:fld>
            <a:endParaRPr sz="1200" b="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92be609eb6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5" name="Google Shape;355;g292be609eb6_0_76:notes"/>
          <p:cNvSpPr txBox="1">
            <a:spLocks noGrp="1"/>
          </p:cNvSpPr>
          <p:nvPr>
            <p:ph type="body" idx="1"/>
          </p:nvPr>
        </p:nvSpPr>
        <p:spPr>
          <a:xfrm>
            <a:off x="685800" y="4343400"/>
            <a:ext cx="5486100" cy="4114500"/>
          </a:xfrm>
          <a:prstGeom prst="rect">
            <a:avLst/>
          </a:prstGeom>
          <a:noFill/>
          <a:ln>
            <a:noFill/>
          </a:ln>
        </p:spPr>
        <p:txBody>
          <a:bodyPr spcFirstLastPara="1" wrap="square" lIns="0" tIns="0" rIns="0" bIns="0" anchor="t" anchorCtr="0">
            <a:noAutofit/>
          </a:bodyPr>
          <a:lstStyle/>
          <a:p>
            <a:pPr marL="216000" lvl="0" indent="0" algn="l" rtl="0">
              <a:spcBef>
                <a:spcPts val="0"/>
              </a:spcBef>
              <a:spcAft>
                <a:spcPts val="0"/>
              </a:spcAft>
              <a:buSzPts val="1800"/>
              <a:buNone/>
            </a:pPr>
            <a:endParaRPr sz="1800"/>
          </a:p>
          <a:p>
            <a:pPr marL="216000" lvl="0" indent="0" algn="l" rtl="0">
              <a:spcBef>
                <a:spcPts val="0"/>
              </a:spcBef>
              <a:spcAft>
                <a:spcPts val="0"/>
              </a:spcAft>
              <a:buSzPts val="1800"/>
              <a:buNone/>
            </a:pPr>
            <a:endParaRPr sz="1800"/>
          </a:p>
        </p:txBody>
      </p:sp>
      <p:sp>
        <p:nvSpPr>
          <p:cNvPr id="356" name="Google Shape;356;g292be609eb6_0_76:notes"/>
          <p:cNvSpPr txBox="1">
            <a:spLocks noGrp="1"/>
          </p:cNvSpPr>
          <p:nvPr>
            <p:ph type="sldNum" idx="12"/>
          </p:nvPr>
        </p:nvSpPr>
        <p:spPr>
          <a:xfrm>
            <a:off x="3884760" y="8685360"/>
            <a:ext cx="2971500" cy="456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strike="noStrike">
                <a:solidFill>
                  <a:srgbClr val="000000"/>
                </a:solidFill>
                <a:latin typeface="Arial"/>
                <a:ea typeface="Arial"/>
                <a:cs typeface="Arial"/>
                <a:sym typeface="Arial"/>
              </a:rPr>
              <a:t>3</a:t>
            </a:fld>
            <a:endParaRPr sz="1200" b="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92be609eb6_0_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1" name="Google Shape;381;g292be609eb6_0_103:notes"/>
          <p:cNvSpPr txBox="1">
            <a:spLocks noGrp="1"/>
          </p:cNvSpPr>
          <p:nvPr>
            <p:ph type="body" idx="1"/>
          </p:nvPr>
        </p:nvSpPr>
        <p:spPr>
          <a:xfrm>
            <a:off x="685800" y="4343400"/>
            <a:ext cx="5486100" cy="4114500"/>
          </a:xfrm>
          <a:prstGeom prst="rect">
            <a:avLst/>
          </a:prstGeom>
          <a:noFill/>
          <a:ln>
            <a:noFill/>
          </a:ln>
        </p:spPr>
        <p:txBody>
          <a:bodyPr spcFirstLastPara="1" wrap="square" lIns="0" tIns="0" rIns="0" bIns="0" anchor="t" anchorCtr="0">
            <a:noAutofit/>
          </a:bodyPr>
          <a:lstStyle/>
          <a:p>
            <a:pPr marL="216000" lvl="0" indent="0" algn="l" rtl="0">
              <a:spcBef>
                <a:spcPts val="0"/>
              </a:spcBef>
              <a:spcAft>
                <a:spcPts val="0"/>
              </a:spcAft>
              <a:buSzPts val="1800"/>
              <a:buNone/>
            </a:pPr>
            <a:endParaRPr sz="1800" b="0" strike="noStrike">
              <a:solidFill>
                <a:srgbClr val="000000"/>
              </a:solidFill>
              <a:latin typeface="Arial"/>
              <a:ea typeface="Arial"/>
              <a:cs typeface="Arial"/>
              <a:sym typeface="Arial"/>
            </a:endParaRPr>
          </a:p>
        </p:txBody>
      </p:sp>
      <p:sp>
        <p:nvSpPr>
          <p:cNvPr id="382" name="Google Shape;382;g292be609eb6_0_103:notes"/>
          <p:cNvSpPr txBox="1">
            <a:spLocks noGrp="1"/>
          </p:cNvSpPr>
          <p:nvPr>
            <p:ph type="sldNum" idx="12"/>
          </p:nvPr>
        </p:nvSpPr>
        <p:spPr>
          <a:xfrm>
            <a:off x="3884760" y="8685360"/>
            <a:ext cx="2971500" cy="456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strike="noStrike">
                <a:solidFill>
                  <a:srgbClr val="000000"/>
                </a:solidFill>
                <a:latin typeface="Arial"/>
                <a:ea typeface="Arial"/>
                <a:cs typeface="Arial"/>
                <a:sym typeface="Arial"/>
              </a:rPr>
              <a:t>4</a:t>
            </a:fld>
            <a:endParaRPr sz="1200" b="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92be609eb6_0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4" name="Google Shape;394;g292be609eb6_0_119:notes"/>
          <p:cNvSpPr txBox="1">
            <a:spLocks noGrp="1"/>
          </p:cNvSpPr>
          <p:nvPr>
            <p:ph type="body" idx="1"/>
          </p:nvPr>
        </p:nvSpPr>
        <p:spPr>
          <a:xfrm>
            <a:off x="685800" y="4343400"/>
            <a:ext cx="5486100" cy="4114500"/>
          </a:xfrm>
          <a:prstGeom prst="rect">
            <a:avLst/>
          </a:prstGeom>
          <a:noFill/>
          <a:ln>
            <a:noFill/>
          </a:ln>
        </p:spPr>
        <p:txBody>
          <a:bodyPr spcFirstLastPara="1" wrap="square" lIns="0" tIns="0" rIns="0" bIns="0" anchor="t" anchorCtr="0">
            <a:noAutofit/>
          </a:bodyPr>
          <a:lstStyle/>
          <a:p>
            <a:pPr marL="216000" lvl="0" indent="0" algn="l" rtl="0">
              <a:spcBef>
                <a:spcPts val="0"/>
              </a:spcBef>
              <a:spcAft>
                <a:spcPts val="0"/>
              </a:spcAft>
              <a:buSzPts val="1800"/>
              <a:buNone/>
            </a:pPr>
            <a:endParaRPr sz="1800" b="0" strike="noStrike">
              <a:solidFill>
                <a:srgbClr val="000000"/>
              </a:solidFill>
              <a:latin typeface="Arial"/>
              <a:ea typeface="Arial"/>
              <a:cs typeface="Arial"/>
              <a:sym typeface="Arial"/>
            </a:endParaRPr>
          </a:p>
        </p:txBody>
      </p:sp>
      <p:sp>
        <p:nvSpPr>
          <p:cNvPr id="395" name="Google Shape;395;g292be609eb6_0_119:notes"/>
          <p:cNvSpPr txBox="1">
            <a:spLocks noGrp="1"/>
          </p:cNvSpPr>
          <p:nvPr>
            <p:ph type="sldNum" idx="12"/>
          </p:nvPr>
        </p:nvSpPr>
        <p:spPr>
          <a:xfrm>
            <a:off x="3884760" y="8685360"/>
            <a:ext cx="2971500" cy="456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strike="noStrike">
                <a:solidFill>
                  <a:srgbClr val="000000"/>
                </a:solidFill>
                <a:latin typeface="Arial"/>
                <a:ea typeface="Arial"/>
                <a:cs typeface="Arial"/>
                <a:sym typeface="Arial"/>
              </a:rPr>
              <a:t>5</a:t>
            </a:fld>
            <a:endParaRPr sz="1200" b="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92be609ef4_1_1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6" name="Google Shape;336;g292be609ef4_1_142:notes"/>
          <p:cNvSpPr txBox="1">
            <a:spLocks noGrp="1"/>
          </p:cNvSpPr>
          <p:nvPr>
            <p:ph type="body" idx="1"/>
          </p:nvPr>
        </p:nvSpPr>
        <p:spPr>
          <a:xfrm>
            <a:off x="685800" y="4343400"/>
            <a:ext cx="5486040" cy="4114440"/>
          </a:xfrm>
          <a:prstGeom prst="rect">
            <a:avLst/>
          </a:prstGeom>
          <a:noFill/>
          <a:ln>
            <a:noFill/>
          </a:ln>
        </p:spPr>
        <p:txBody>
          <a:bodyPr spcFirstLastPara="1" wrap="square" lIns="0" tIns="0" rIns="0" bIns="0" anchor="t" anchorCtr="0">
            <a:noAutofit/>
          </a:bodyPr>
          <a:lstStyle/>
          <a:p>
            <a:pPr marL="216000" lvl="0" indent="0" algn="l" rtl="0">
              <a:spcBef>
                <a:spcPts val="0"/>
              </a:spcBef>
              <a:spcAft>
                <a:spcPts val="0"/>
              </a:spcAft>
              <a:buSzPts val="1800"/>
              <a:buNone/>
            </a:pPr>
            <a:endParaRPr sz="1800" b="0" strike="noStrike">
              <a:solidFill>
                <a:srgbClr val="000000"/>
              </a:solidFill>
              <a:latin typeface="Arial"/>
              <a:ea typeface="Arial"/>
              <a:cs typeface="Arial"/>
              <a:sym typeface="Arial"/>
            </a:endParaRPr>
          </a:p>
        </p:txBody>
      </p:sp>
      <p:sp>
        <p:nvSpPr>
          <p:cNvPr id="337" name="Google Shape;337;g292be609ef4_1_142:notes"/>
          <p:cNvSpPr txBox="1">
            <a:spLocks noGrp="1"/>
          </p:cNvSpPr>
          <p:nvPr>
            <p:ph type="sldNum" idx="12"/>
          </p:nvPr>
        </p:nvSpPr>
        <p:spPr>
          <a:xfrm>
            <a:off x="3884760" y="8685360"/>
            <a:ext cx="2971440" cy="45684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000000"/>
                </a:solidFill>
                <a:latin typeface="Arial"/>
                <a:ea typeface="Arial"/>
                <a:cs typeface="Arial"/>
                <a:sym typeface="Arial"/>
              </a:rPr>
              <a:t>6</a:t>
            </a:fld>
            <a:endParaRPr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981271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92be609ef4_1_1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6" name="Google Shape;336;g292be609ef4_1_142:notes"/>
          <p:cNvSpPr txBox="1">
            <a:spLocks noGrp="1"/>
          </p:cNvSpPr>
          <p:nvPr>
            <p:ph type="body" idx="1"/>
          </p:nvPr>
        </p:nvSpPr>
        <p:spPr>
          <a:xfrm>
            <a:off x="685800" y="4343400"/>
            <a:ext cx="5486040" cy="4114440"/>
          </a:xfrm>
          <a:prstGeom prst="rect">
            <a:avLst/>
          </a:prstGeom>
          <a:noFill/>
          <a:ln>
            <a:noFill/>
          </a:ln>
        </p:spPr>
        <p:txBody>
          <a:bodyPr spcFirstLastPara="1" wrap="square" lIns="0" tIns="0" rIns="0" bIns="0" anchor="t" anchorCtr="0">
            <a:noAutofit/>
          </a:bodyPr>
          <a:lstStyle/>
          <a:p>
            <a:pPr marL="216000" lvl="0" indent="0" algn="l" rtl="0">
              <a:spcBef>
                <a:spcPts val="0"/>
              </a:spcBef>
              <a:spcAft>
                <a:spcPts val="0"/>
              </a:spcAft>
              <a:buSzPts val="1800"/>
              <a:buNone/>
            </a:pPr>
            <a:endParaRPr sz="1800" b="0" strike="noStrike">
              <a:solidFill>
                <a:srgbClr val="000000"/>
              </a:solidFill>
              <a:latin typeface="Arial"/>
              <a:ea typeface="Arial"/>
              <a:cs typeface="Arial"/>
              <a:sym typeface="Arial"/>
            </a:endParaRPr>
          </a:p>
        </p:txBody>
      </p:sp>
      <p:sp>
        <p:nvSpPr>
          <p:cNvPr id="337" name="Google Shape;337;g292be609ef4_1_142:notes"/>
          <p:cNvSpPr txBox="1">
            <a:spLocks noGrp="1"/>
          </p:cNvSpPr>
          <p:nvPr>
            <p:ph type="sldNum" idx="12"/>
          </p:nvPr>
        </p:nvSpPr>
        <p:spPr>
          <a:xfrm>
            <a:off x="3884760" y="8685360"/>
            <a:ext cx="2971440" cy="45684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000000"/>
                </a:solidFill>
                <a:latin typeface="Arial"/>
                <a:ea typeface="Arial"/>
                <a:cs typeface="Arial"/>
                <a:sym typeface="Arial"/>
              </a:rPr>
              <a:t>11</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92be609ef4_1_1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6" name="Google Shape;336;g292be609ef4_1_142:notes"/>
          <p:cNvSpPr txBox="1">
            <a:spLocks noGrp="1"/>
          </p:cNvSpPr>
          <p:nvPr>
            <p:ph type="body" idx="1"/>
          </p:nvPr>
        </p:nvSpPr>
        <p:spPr>
          <a:xfrm>
            <a:off x="685800" y="4343400"/>
            <a:ext cx="5486040" cy="4114440"/>
          </a:xfrm>
          <a:prstGeom prst="rect">
            <a:avLst/>
          </a:prstGeom>
          <a:noFill/>
          <a:ln>
            <a:noFill/>
          </a:ln>
        </p:spPr>
        <p:txBody>
          <a:bodyPr spcFirstLastPara="1" wrap="square" lIns="0" tIns="0" rIns="0" bIns="0" anchor="t" anchorCtr="0">
            <a:noAutofit/>
          </a:bodyPr>
          <a:lstStyle/>
          <a:p>
            <a:pPr marL="216000" lvl="0" indent="0" algn="l" rtl="0">
              <a:spcBef>
                <a:spcPts val="0"/>
              </a:spcBef>
              <a:spcAft>
                <a:spcPts val="0"/>
              </a:spcAft>
              <a:buSzPts val="1800"/>
              <a:buNone/>
            </a:pPr>
            <a:endParaRPr sz="1800" b="0" strike="noStrike">
              <a:solidFill>
                <a:srgbClr val="000000"/>
              </a:solidFill>
              <a:latin typeface="Arial"/>
              <a:ea typeface="Arial"/>
              <a:cs typeface="Arial"/>
              <a:sym typeface="Arial"/>
            </a:endParaRPr>
          </a:p>
        </p:txBody>
      </p:sp>
      <p:sp>
        <p:nvSpPr>
          <p:cNvPr id="337" name="Google Shape;337;g292be609ef4_1_142:notes"/>
          <p:cNvSpPr txBox="1">
            <a:spLocks noGrp="1"/>
          </p:cNvSpPr>
          <p:nvPr>
            <p:ph type="sldNum" idx="12"/>
          </p:nvPr>
        </p:nvSpPr>
        <p:spPr>
          <a:xfrm>
            <a:off x="3884760" y="8685360"/>
            <a:ext cx="2971440" cy="45684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000000"/>
                </a:solidFill>
                <a:latin typeface="Arial"/>
                <a:ea typeface="Arial"/>
                <a:cs typeface="Arial"/>
                <a:sym typeface="Arial"/>
              </a:rPr>
              <a:t>16</a:t>
            </a:fld>
            <a:endParaRPr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00764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92be609eb6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2" name="Google Shape;342;g292be609eb6_0_4:notes"/>
          <p:cNvSpPr txBox="1">
            <a:spLocks noGrp="1"/>
          </p:cNvSpPr>
          <p:nvPr>
            <p:ph type="body" idx="1"/>
          </p:nvPr>
        </p:nvSpPr>
        <p:spPr>
          <a:xfrm>
            <a:off x="685800" y="4343400"/>
            <a:ext cx="5486100" cy="4114500"/>
          </a:xfrm>
          <a:prstGeom prst="rect">
            <a:avLst/>
          </a:prstGeom>
          <a:noFill/>
          <a:ln>
            <a:noFill/>
          </a:ln>
        </p:spPr>
        <p:txBody>
          <a:bodyPr spcFirstLastPara="1" wrap="square" lIns="0" tIns="0" rIns="0" bIns="0" anchor="t" anchorCtr="0">
            <a:noAutofit/>
          </a:bodyPr>
          <a:lstStyle/>
          <a:p>
            <a:pPr marL="216000" lvl="0" indent="0" algn="l" rtl="0">
              <a:spcBef>
                <a:spcPts val="1000"/>
              </a:spcBef>
              <a:spcAft>
                <a:spcPts val="0"/>
              </a:spcAft>
              <a:buSzPts val="1800"/>
              <a:buNone/>
            </a:pPr>
            <a:endParaRPr sz="1800" dirty="0"/>
          </a:p>
        </p:txBody>
      </p:sp>
      <p:sp>
        <p:nvSpPr>
          <p:cNvPr id="343" name="Google Shape;343;g292be609eb6_0_4:notes"/>
          <p:cNvSpPr txBox="1">
            <a:spLocks noGrp="1"/>
          </p:cNvSpPr>
          <p:nvPr>
            <p:ph type="sldNum" idx="12"/>
          </p:nvPr>
        </p:nvSpPr>
        <p:spPr>
          <a:xfrm>
            <a:off x="3884760" y="8685360"/>
            <a:ext cx="2971500" cy="456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strike="noStrike">
                <a:solidFill>
                  <a:srgbClr val="000000"/>
                </a:solidFill>
                <a:latin typeface="Arial"/>
                <a:ea typeface="Arial"/>
                <a:cs typeface="Arial"/>
                <a:sym typeface="Arial"/>
              </a:rPr>
              <a:t>17</a:t>
            </a:fld>
            <a:endParaRPr sz="1200" b="0" strike="noStrik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9539616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bild">
    <p:spTree>
      <p:nvGrpSpPr>
        <p:cNvPr id="1" name=""/>
        <p:cNvGrpSpPr/>
        <p:nvPr/>
      </p:nvGrpSpPr>
      <p:grpSpPr>
        <a:xfrm>
          <a:off x="0" y="0"/>
          <a:ext cx="0" cy="0"/>
          <a:chOff x="0" y="0"/>
          <a:chExt cx="0" cy="0"/>
        </a:xfrm>
      </p:grpSpPr>
      <p:sp>
        <p:nvSpPr>
          <p:cNvPr id="7" name="Rubrik 1">
            <a:extLst>
              <a:ext uri="{FF2B5EF4-FFF2-40B4-BE49-F238E27FC236}">
                <a16:creationId xmlns:a16="http://schemas.microsoft.com/office/drawing/2014/main" id="{C2E0D84A-3EC1-DD40-8DA6-147FB563C32E}"/>
              </a:ext>
            </a:extLst>
          </p:cNvPr>
          <p:cNvSpPr>
            <a:spLocks noGrp="1"/>
          </p:cNvSpPr>
          <p:nvPr>
            <p:ph type="ctrTitle" hasCustomPrompt="1"/>
          </p:nvPr>
        </p:nvSpPr>
        <p:spPr>
          <a:xfrm>
            <a:off x="482400" y="1090799"/>
            <a:ext cx="6120675" cy="648000"/>
          </a:xfrm>
        </p:spPr>
        <p:txBody>
          <a:bodyPr lIns="90000" anchor="t">
            <a:noAutofit/>
          </a:bodyPr>
          <a:lstStyle>
            <a:lvl1pPr algn="l">
              <a:lnSpc>
                <a:spcPct val="90000"/>
              </a:lnSpc>
              <a:defRPr sz="2700"/>
            </a:lvl1pPr>
          </a:lstStyle>
          <a:p>
            <a:r>
              <a:rPr lang="sv-SE" dirty="0"/>
              <a:t>Klicka för att ändra rubrikformat</a:t>
            </a:r>
            <a:endParaRPr lang="en-GB" dirty="0"/>
          </a:p>
        </p:txBody>
      </p:sp>
      <p:sp>
        <p:nvSpPr>
          <p:cNvPr id="8" name="Underrubrik 2">
            <a:extLst>
              <a:ext uri="{FF2B5EF4-FFF2-40B4-BE49-F238E27FC236}">
                <a16:creationId xmlns:a16="http://schemas.microsoft.com/office/drawing/2014/main" id="{D9708450-9178-2141-98CC-ED5077AF0A7F}"/>
              </a:ext>
            </a:extLst>
          </p:cNvPr>
          <p:cNvSpPr>
            <a:spLocks noGrp="1"/>
          </p:cNvSpPr>
          <p:nvPr>
            <p:ph type="subTitle" idx="1"/>
          </p:nvPr>
        </p:nvSpPr>
        <p:spPr>
          <a:xfrm>
            <a:off x="482401" y="1767600"/>
            <a:ext cx="6120000" cy="702000"/>
          </a:xfrm>
        </p:spPr>
        <p:txBody>
          <a:bodyPr lIns="108000" rIns="90000">
            <a:noAutofit/>
          </a:bodyPr>
          <a:lstStyle>
            <a:lvl1pPr marL="0" indent="0" algn="l">
              <a:lnSpc>
                <a:spcPct val="90000"/>
              </a:lnSpc>
              <a:buNone/>
              <a:defRPr sz="15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sv-SE" dirty="0"/>
              <a:t>Klicka här för att ändra mall för underrubrikformat</a:t>
            </a:r>
            <a:endParaRPr lang="en-GB" dirty="0"/>
          </a:p>
        </p:txBody>
      </p:sp>
      <p:pic>
        <p:nvPicPr>
          <p:cNvPr id="61" name="Bildobjekt 18">
            <a:extLst>
              <a:ext uri="{FF2B5EF4-FFF2-40B4-BE49-F238E27FC236}">
                <a16:creationId xmlns:a16="http://schemas.microsoft.com/office/drawing/2014/main" id="{CCC468BF-EC5E-4C4A-AA00-F235F198090F}"/>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l="27231" t="40906" r="20988" b="17529"/>
          <a:stretch>
            <a:fillRect/>
          </a:stretch>
        </p:blipFill>
        <p:spPr bwMode="auto">
          <a:xfrm>
            <a:off x="250825" y="3112202"/>
            <a:ext cx="6356058" cy="1802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2" name="Rak 61">
            <a:extLst>
              <a:ext uri="{FF2B5EF4-FFF2-40B4-BE49-F238E27FC236}">
                <a16:creationId xmlns:a16="http://schemas.microsoft.com/office/drawing/2014/main" id="{79B3FEC4-6431-3F4C-9B2E-02910FEE53B4}"/>
              </a:ext>
            </a:extLst>
          </p:cNvPr>
          <p:cNvCxnSpPr>
            <a:cxnSpLocks/>
          </p:cNvCxnSpPr>
          <p:nvPr userDrawn="1"/>
        </p:nvCxnSpPr>
        <p:spPr>
          <a:xfrm>
            <a:off x="250825" y="4891747"/>
            <a:ext cx="63579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3" name="Grupp 62">
            <a:extLst>
              <a:ext uri="{FF2B5EF4-FFF2-40B4-BE49-F238E27FC236}">
                <a16:creationId xmlns:a16="http://schemas.microsoft.com/office/drawing/2014/main" id="{C4E690C1-C50E-054C-894F-07613F892BCE}"/>
              </a:ext>
            </a:extLst>
          </p:cNvPr>
          <p:cNvGrpSpPr/>
          <p:nvPr userDrawn="1"/>
        </p:nvGrpSpPr>
        <p:grpSpPr>
          <a:xfrm>
            <a:off x="0" y="0"/>
            <a:ext cx="1172780" cy="1181100"/>
            <a:chOff x="0" y="0"/>
            <a:chExt cx="1118774" cy="1126711"/>
          </a:xfrm>
          <a:noFill/>
        </p:grpSpPr>
        <p:pic>
          <p:nvPicPr>
            <p:cNvPr id="64" name="Picture 2">
              <a:extLst>
                <a:ext uri="{FF2B5EF4-FFF2-40B4-BE49-F238E27FC236}">
                  <a16:creationId xmlns:a16="http://schemas.microsoft.com/office/drawing/2014/main" id="{B357976C-F915-A342-9EDA-4915D5C1A7F7}"/>
                </a:ext>
              </a:extLst>
            </p:cNvPr>
            <p:cNvPicPr>
              <a:picLocks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38674" y="237964"/>
              <a:ext cx="641393" cy="6497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65" name="Grupp 64">
              <a:extLst>
                <a:ext uri="{FF2B5EF4-FFF2-40B4-BE49-F238E27FC236}">
                  <a16:creationId xmlns:a16="http://schemas.microsoft.com/office/drawing/2014/main" id="{2578851C-B821-6341-9567-86FE4C0ED770}"/>
                </a:ext>
              </a:extLst>
            </p:cNvPr>
            <p:cNvGrpSpPr>
              <a:grpSpLocks noChangeAspect="1"/>
            </p:cNvGrpSpPr>
            <p:nvPr/>
          </p:nvGrpSpPr>
          <p:grpSpPr>
            <a:xfrm>
              <a:off x="440017" y="0"/>
              <a:ext cx="238707" cy="238781"/>
              <a:chOff x="2212991" y="4839051"/>
              <a:chExt cx="754419" cy="754653"/>
            </a:xfrm>
            <a:grpFill/>
          </p:grpSpPr>
          <p:sp>
            <p:nvSpPr>
              <p:cNvPr id="96" name="Rektangel 95">
                <a:extLst>
                  <a:ext uri="{FF2B5EF4-FFF2-40B4-BE49-F238E27FC236}">
                    <a16:creationId xmlns:a16="http://schemas.microsoft.com/office/drawing/2014/main" id="{7CB09031-6949-9F40-A311-8B6B7481DA63}"/>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7" name="Rektangel 96">
                <a:extLst>
                  <a:ext uri="{FF2B5EF4-FFF2-40B4-BE49-F238E27FC236}">
                    <a16:creationId xmlns:a16="http://schemas.microsoft.com/office/drawing/2014/main" id="{7C3DDCFD-349C-4A4A-A612-B8C03462CE1C}"/>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8" name="Rektangel 97">
                <a:extLst>
                  <a:ext uri="{FF2B5EF4-FFF2-40B4-BE49-F238E27FC236}">
                    <a16:creationId xmlns:a16="http://schemas.microsoft.com/office/drawing/2014/main" id="{9EA16661-9A2C-484C-8C42-B6BF843FC363}"/>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9" name="Rektangel 98">
                <a:extLst>
                  <a:ext uri="{FF2B5EF4-FFF2-40B4-BE49-F238E27FC236}">
                    <a16:creationId xmlns:a16="http://schemas.microsoft.com/office/drawing/2014/main" id="{329FCC49-683F-5C49-B2C9-C8784BFD778F}"/>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0" name="Rektangel 99">
                <a:extLst>
                  <a:ext uri="{FF2B5EF4-FFF2-40B4-BE49-F238E27FC236}">
                    <a16:creationId xmlns:a16="http://schemas.microsoft.com/office/drawing/2014/main" id="{A998801F-B9A6-0C41-9CD5-AE578183B42A}"/>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1" name="Rektangel 100">
                <a:extLst>
                  <a:ext uri="{FF2B5EF4-FFF2-40B4-BE49-F238E27FC236}">
                    <a16:creationId xmlns:a16="http://schemas.microsoft.com/office/drawing/2014/main" id="{9088368C-F190-F04E-8A1D-701F220A8504}"/>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2" name="Rektangel 101">
                <a:extLst>
                  <a:ext uri="{FF2B5EF4-FFF2-40B4-BE49-F238E27FC236}">
                    <a16:creationId xmlns:a16="http://schemas.microsoft.com/office/drawing/2014/main" id="{16399322-2E6E-144F-86F9-CB000D56B35F}"/>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3" name="Rektangel 102">
                <a:extLst>
                  <a:ext uri="{FF2B5EF4-FFF2-40B4-BE49-F238E27FC236}">
                    <a16:creationId xmlns:a16="http://schemas.microsoft.com/office/drawing/2014/main" id="{6E963605-BD63-0B49-BFBB-455D734C85AB}"/>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ktangel 103">
                <a:extLst>
                  <a:ext uri="{FF2B5EF4-FFF2-40B4-BE49-F238E27FC236}">
                    <a16:creationId xmlns:a16="http://schemas.microsoft.com/office/drawing/2014/main" id="{3C2C1827-4F42-2444-89C8-79FD7DBFA015}"/>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66" name="Grupp 65">
              <a:extLst>
                <a:ext uri="{FF2B5EF4-FFF2-40B4-BE49-F238E27FC236}">
                  <a16:creationId xmlns:a16="http://schemas.microsoft.com/office/drawing/2014/main" id="{7E12C242-50E5-8E44-854C-F52376497C67}"/>
                </a:ext>
              </a:extLst>
            </p:cNvPr>
            <p:cNvGrpSpPr>
              <a:grpSpLocks noChangeAspect="1"/>
            </p:cNvGrpSpPr>
            <p:nvPr/>
          </p:nvGrpSpPr>
          <p:grpSpPr>
            <a:xfrm>
              <a:off x="440017" y="887930"/>
              <a:ext cx="238707" cy="238781"/>
              <a:chOff x="2212991" y="4839051"/>
              <a:chExt cx="754419" cy="754653"/>
            </a:xfrm>
            <a:grpFill/>
          </p:grpSpPr>
          <p:sp>
            <p:nvSpPr>
              <p:cNvPr id="87" name="Rektangel 86">
                <a:extLst>
                  <a:ext uri="{FF2B5EF4-FFF2-40B4-BE49-F238E27FC236}">
                    <a16:creationId xmlns:a16="http://schemas.microsoft.com/office/drawing/2014/main" id="{F894C048-E837-EE4C-A4A1-68437B12AB66}"/>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8" name="Rektangel 87">
                <a:extLst>
                  <a:ext uri="{FF2B5EF4-FFF2-40B4-BE49-F238E27FC236}">
                    <a16:creationId xmlns:a16="http://schemas.microsoft.com/office/drawing/2014/main" id="{27436F8C-BCF8-254B-B12C-9F450809CA97}"/>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9" name="Rektangel 88">
                <a:extLst>
                  <a:ext uri="{FF2B5EF4-FFF2-40B4-BE49-F238E27FC236}">
                    <a16:creationId xmlns:a16="http://schemas.microsoft.com/office/drawing/2014/main" id="{36794080-D70D-A94F-BC0C-B6A624514402}"/>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0" name="Rektangel 89">
                <a:extLst>
                  <a:ext uri="{FF2B5EF4-FFF2-40B4-BE49-F238E27FC236}">
                    <a16:creationId xmlns:a16="http://schemas.microsoft.com/office/drawing/2014/main" id="{CABE9D47-13AF-6347-94AF-90E92FDA69C8}"/>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1" name="Rektangel 90">
                <a:extLst>
                  <a:ext uri="{FF2B5EF4-FFF2-40B4-BE49-F238E27FC236}">
                    <a16:creationId xmlns:a16="http://schemas.microsoft.com/office/drawing/2014/main" id="{965E626C-0EB0-184E-8BB8-BECDD64B6FAA}"/>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2" name="Rektangel 91">
                <a:extLst>
                  <a:ext uri="{FF2B5EF4-FFF2-40B4-BE49-F238E27FC236}">
                    <a16:creationId xmlns:a16="http://schemas.microsoft.com/office/drawing/2014/main" id="{2E90AD8B-4F0B-9241-86A8-7CC2429B4E1D}"/>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3" name="Rektangel 92">
                <a:extLst>
                  <a:ext uri="{FF2B5EF4-FFF2-40B4-BE49-F238E27FC236}">
                    <a16:creationId xmlns:a16="http://schemas.microsoft.com/office/drawing/2014/main" id="{878381B8-2E48-C848-ADBC-C2A5E7003642}"/>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4" name="Rektangel 93">
                <a:extLst>
                  <a:ext uri="{FF2B5EF4-FFF2-40B4-BE49-F238E27FC236}">
                    <a16:creationId xmlns:a16="http://schemas.microsoft.com/office/drawing/2014/main" id="{72CDCAD6-A344-4E43-BF43-4F83BF350C0B}"/>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5" name="Rektangel 94">
                <a:extLst>
                  <a:ext uri="{FF2B5EF4-FFF2-40B4-BE49-F238E27FC236}">
                    <a16:creationId xmlns:a16="http://schemas.microsoft.com/office/drawing/2014/main" id="{822401B8-67BD-2442-B01B-3840F7D661C7}"/>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67" name="Grupp 66">
              <a:extLst>
                <a:ext uri="{FF2B5EF4-FFF2-40B4-BE49-F238E27FC236}">
                  <a16:creationId xmlns:a16="http://schemas.microsoft.com/office/drawing/2014/main" id="{6698FD9F-8615-8243-8BBB-F1152DE2845E}"/>
                </a:ext>
              </a:extLst>
            </p:cNvPr>
            <p:cNvGrpSpPr>
              <a:grpSpLocks noChangeAspect="1"/>
            </p:cNvGrpSpPr>
            <p:nvPr/>
          </p:nvGrpSpPr>
          <p:grpSpPr>
            <a:xfrm>
              <a:off x="0" y="443465"/>
              <a:ext cx="238707" cy="238781"/>
              <a:chOff x="2212991" y="4839051"/>
              <a:chExt cx="754419" cy="754653"/>
            </a:xfrm>
            <a:grpFill/>
          </p:grpSpPr>
          <p:sp>
            <p:nvSpPr>
              <p:cNvPr id="78" name="Rektangel 77">
                <a:extLst>
                  <a:ext uri="{FF2B5EF4-FFF2-40B4-BE49-F238E27FC236}">
                    <a16:creationId xmlns:a16="http://schemas.microsoft.com/office/drawing/2014/main" id="{32746AB2-8B13-D74A-8AB8-1F6EB65A6FFC}"/>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9" name="Rektangel 78">
                <a:extLst>
                  <a:ext uri="{FF2B5EF4-FFF2-40B4-BE49-F238E27FC236}">
                    <a16:creationId xmlns:a16="http://schemas.microsoft.com/office/drawing/2014/main" id="{E15313CB-3335-6643-91AA-1EA059462BD5}"/>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0" name="Rektangel 79">
                <a:extLst>
                  <a:ext uri="{FF2B5EF4-FFF2-40B4-BE49-F238E27FC236}">
                    <a16:creationId xmlns:a16="http://schemas.microsoft.com/office/drawing/2014/main" id="{F890B21E-F49D-E045-AD1A-3C31648C4F7C}"/>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1" name="Rektangel 80">
                <a:extLst>
                  <a:ext uri="{FF2B5EF4-FFF2-40B4-BE49-F238E27FC236}">
                    <a16:creationId xmlns:a16="http://schemas.microsoft.com/office/drawing/2014/main" id="{24405577-E787-924D-AF26-74D26B202274}"/>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2" name="Rektangel 81">
                <a:extLst>
                  <a:ext uri="{FF2B5EF4-FFF2-40B4-BE49-F238E27FC236}">
                    <a16:creationId xmlns:a16="http://schemas.microsoft.com/office/drawing/2014/main" id="{A7FEE0E5-6FCF-A34E-A774-026AB1211104}"/>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3" name="Rektangel 82">
                <a:extLst>
                  <a:ext uri="{FF2B5EF4-FFF2-40B4-BE49-F238E27FC236}">
                    <a16:creationId xmlns:a16="http://schemas.microsoft.com/office/drawing/2014/main" id="{FAC9E2D0-71BE-4448-B66C-8AB18519CA53}"/>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4" name="Rektangel 83">
                <a:extLst>
                  <a:ext uri="{FF2B5EF4-FFF2-40B4-BE49-F238E27FC236}">
                    <a16:creationId xmlns:a16="http://schemas.microsoft.com/office/drawing/2014/main" id="{96F5F271-905D-9142-B55D-36CB61D3A9F4}"/>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5" name="Rektangel 84">
                <a:extLst>
                  <a:ext uri="{FF2B5EF4-FFF2-40B4-BE49-F238E27FC236}">
                    <a16:creationId xmlns:a16="http://schemas.microsoft.com/office/drawing/2014/main" id="{DD58B151-ABE7-AB48-97A6-A48C13ECC806}"/>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6" name="Rektangel 85">
                <a:extLst>
                  <a:ext uri="{FF2B5EF4-FFF2-40B4-BE49-F238E27FC236}">
                    <a16:creationId xmlns:a16="http://schemas.microsoft.com/office/drawing/2014/main" id="{14FE3B21-F12C-AF42-9E87-769D6C08552E}"/>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68" name="Grupp 67">
              <a:extLst>
                <a:ext uri="{FF2B5EF4-FFF2-40B4-BE49-F238E27FC236}">
                  <a16:creationId xmlns:a16="http://schemas.microsoft.com/office/drawing/2014/main" id="{BF61A716-9FAF-684A-9E29-35676E5B84C4}"/>
                </a:ext>
              </a:extLst>
            </p:cNvPr>
            <p:cNvGrpSpPr>
              <a:grpSpLocks noChangeAspect="1"/>
            </p:cNvGrpSpPr>
            <p:nvPr/>
          </p:nvGrpSpPr>
          <p:grpSpPr>
            <a:xfrm>
              <a:off x="880067" y="443465"/>
              <a:ext cx="238707" cy="238781"/>
              <a:chOff x="2212991" y="4839051"/>
              <a:chExt cx="754419" cy="754653"/>
            </a:xfrm>
            <a:grpFill/>
          </p:grpSpPr>
          <p:sp>
            <p:nvSpPr>
              <p:cNvPr id="69" name="Rektangel 68">
                <a:extLst>
                  <a:ext uri="{FF2B5EF4-FFF2-40B4-BE49-F238E27FC236}">
                    <a16:creationId xmlns:a16="http://schemas.microsoft.com/office/drawing/2014/main" id="{76258F85-3BC3-284A-B5B1-3FD1345CAF88}"/>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 name="Rektangel 69">
                <a:extLst>
                  <a:ext uri="{FF2B5EF4-FFF2-40B4-BE49-F238E27FC236}">
                    <a16:creationId xmlns:a16="http://schemas.microsoft.com/office/drawing/2014/main" id="{70837263-DE7E-844A-8E3E-31BFF1FF6F10}"/>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1" name="Rektangel 70">
                <a:extLst>
                  <a:ext uri="{FF2B5EF4-FFF2-40B4-BE49-F238E27FC236}">
                    <a16:creationId xmlns:a16="http://schemas.microsoft.com/office/drawing/2014/main" id="{5A0FC659-C326-A54B-89DB-BA36948043B4}"/>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2" name="Rektangel 71">
                <a:extLst>
                  <a:ext uri="{FF2B5EF4-FFF2-40B4-BE49-F238E27FC236}">
                    <a16:creationId xmlns:a16="http://schemas.microsoft.com/office/drawing/2014/main" id="{30EC5692-5E7B-994D-B8CB-112CFD5980D0}"/>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3" name="Rektangel 72">
                <a:extLst>
                  <a:ext uri="{FF2B5EF4-FFF2-40B4-BE49-F238E27FC236}">
                    <a16:creationId xmlns:a16="http://schemas.microsoft.com/office/drawing/2014/main" id="{BD2541A0-A035-7441-9EEA-E1D5E03E1957}"/>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4" name="Rektangel 73">
                <a:extLst>
                  <a:ext uri="{FF2B5EF4-FFF2-40B4-BE49-F238E27FC236}">
                    <a16:creationId xmlns:a16="http://schemas.microsoft.com/office/drawing/2014/main" id="{6DDD1C24-637A-D046-AB8E-9B837F1BC2F2}"/>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5" name="Rektangel 74">
                <a:extLst>
                  <a:ext uri="{FF2B5EF4-FFF2-40B4-BE49-F238E27FC236}">
                    <a16:creationId xmlns:a16="http://schemas.microsoft.com/office/drawing/2014/main" id="{D81E7607-8746-9B40-9D02-70EDC64DECB9}"/>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6" name="Rektangel 75">
                <a:extLst>
                  <a:ext uri="{FF2B5EF4-FFF2-40B4-BE49-F238E27FC236}">
                    <a16:creationId xmlns:a16="http://schemas.microsoft.com/office/drawing/2014/main" id="{2D09C6A8-77DD-BA46-B98F-EE0DDF828167}"/>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7" name="Rektangel 76">
                <a:extLst>
                  <a:ext uri="{FF2B5EF4-FFF2-40B4-BE49-F238E27FC236}">
                    <a16:creationId xmlns:a16="http://schemas.microsoft.com/office/drawing/2014/main" id="{10350ADB-8729-3848-92E2-AAC900D6EF4D}"/>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spTree>
    <p:extLst>
      <p:ext uri="{BB962C8B-B14F-4D97-AF65-F5344CB8AC3E}">
        <p14:creationId xmlns:p14="http://schemas.microsoft.com/office/powerpoint/2010/main" val="29757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875" name="PlaceHolder 1"/>
          <p:cNvSpPr>
            <a:spLocks noGrp="1"/>
          </p:cNvSpPr>
          <p:nvPr>
            <p:ph type="title"/>
          </p:nvPr>
        </p:nvSpPr>
        <p:spPr>
          <a:xfrm>
            <a:off x="1069200" y="251640"/>
            <a:ext cx="5539320" cy="673560"/>
          </a:xfrm>
          <a:prstGeom prst="rect">
            <a:avLst/>
          </a:prstGeom>
          <a:noFill/>
          <a:ln w="0">
            <a:noFill/>
          </a:ln>
        </p:spPr>
        <p:txBody>
          <a:bodyPr lIns="0" tIns="0" rIns="0" bIns="0" anchor="ctr">
            <a:noAutofit/>
          </a:bodyPr>
          <a:lstStyle/>
          <a:p>
            <a:pPr indent="0">
              <a:buNone/>
            </a:pPr>
            <a:endParaRPr lang="en-US" sz="2000" b="0" strike="noStrike" spc="-1">
              <a:solidFill>
                <a:srgbClr val="000000"/>
              </a:solidFill>
              <a:latin typeface="Arial"/>
            </a:endParaRPr>
          </a:p>
        </p:txBody>
      </p:sp>
      <p:sp>
        <p:nvSpPr>
          <p:cNvPr id="1876" name="PlaceHolder 2"/>
          <p:cNvSpPr>
            <a:spLocks noGrp="1"/>
          </p:cNvSpPr>
          <p:nvPr>
            <p:ph type="subTitle"/>
          </p:nvPr>
        </p:nvSpPr>
        <p:spPr>
          <a:xfrm>
            <a:off x="1069200" y="1112400"/>
            <a:ext cx="5540040" cy="362124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24"/>
          </p:nvPr>
        </p:nvSpPr>
        <p:spPr/>
        <p:txBody>
          <a:bodyPr/>
          <a:lstStyle/>
          <a:p>
            <a:fld id="{73275159-61B0-4CC0-964C-3893E73AA582}" type="slidenum">
              <a:t>‹N›</a:t>
            </a:fld>
            <a:endParaRPr/>
          </a:p>
        </p:txBody>
      </p:sp>
      <p:sp>
        <p:nvSpPr>
          <p:cNvPr id="5" name="PlaceHolder 4"/>
          <p:cNvSpPr>
            <a:spLocks noGrp="1"/>
          </p:cNvSpPr>
          <p:nvPr>
            <p:ph type="dt" idx="23"/>
          </p:nvPr>
        </p:nvSpPr>
        <p:spPr/>
        <p:txBody>
          <a:bodyPr/>
          <a:lstStyle/>
          <a:p>
            <a:endParaRPr/>
          </a:p>
        </p:txBody>
      </p:sp>
    </p:spTree>
    <p:extLst>
      <p:ext uri="{BB962C8B-B14F-4D97-AF65-F5344CB8AC3E}">
        <p14:creationId xmlns:p14="http://schemas.microsoft.com/office/powerpoint/2010/main" val="3169252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eng">
    <p:spTree>
      <p:nvGrpSpPr>
        <p:cNvPr id="1" name=""/>
        <p:cNvGrpSpPr/>
        <p:nvPr/>
      </p:nvGrpSpPr>
      <p:grpSpPr>
        <a:xfrm>
          <a:off x="0" y="0"/>
          <a:ext cx="0" cy="0"/>
          <a:chOff x="0" y="0"/>
          <a:chExt cx="0" cy="0"/>
        </a:xfrm>
      </p:grpSpPr>
      <p:sp>
        <p:nvSpPr>
          <p:cNvPr id="2" name="Line 6"/>
          <p:cNvSpPr>
            <a:spLocks noChangeShapeType="1"/>
          </p:cNvSpPr>
          <p:nvPr/>
        </p:nvSpPr>
        <p:spPr bwMode="gray">
          <a:xfrm>
            <a:off x="-1032272" y="4197350"/>
            <a:ext cx="0" cy="0"/>
          </a:xfrm>
          <a:prstGeom prst="line">
            <a:avLst/>
          </a:prstGeom>
          <a:noFill/>
          <a:ln w="3">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sv-SE"/>
          </a:p>
        </p:txBody>
      </p:sp>
      <p:sp>
        <p:nvSpPr>
          <p:cNvPr id="3" name="AutoShape 14"/>
          <p:cNvSpPr>
            <a:spLocks noChangeAspect="1" noChangeArrowheads="1" noTextEdit="1"/>
          </p:cNvSpPr>
          <p:nvPr/>
        </p:nvSpPr>
        <p:spPr bwMode="auto">
          <a:xfrm>
            <a:off x="-2687241" y="3049588"/>
            <a:ext cx="10881122" cy="174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sv-SE"/>
          </a:p>
        </p:txBody>
      </p:sp>
      <p:sp>
        <p:nvSpPr>
          <p:cNvPr id="13" name="Rubrik 1">
            <a:extLst>
              <a:ext uri="{FF2B5EF4-FFF2-40B4-BE49-F238E27FC236}">
                <a16:creationId xmlns:a16="http://schemas.microsoft.com/office/drawing/2014/main" id="{330C176A-2B54-A34F-B018-97AA7C88A8D0}"/>
              </a:ext>
            </a:extLst>
          </p:cNvPr>
          <p:cNvSpPr>
            <a:spLocks noGrp="1"/>
          </p:cNvSpPr>
          <p:nvPr>
            <p:ph type="ctrTitle" hasCustomPrompt="1"/>
          </p:nvPr>
        </p:nvSpPr>
        <p:spPr bwMode="gray">
          <a:xfrm>
            <a:off x="482508" y="1091711"/>
            <a:ext cx="6120000" cy="646590"/>
          </a:xfrm>
          <a:prstGeom prst="rect">
            <a:avLst/>
          </a:prstGeom>
        </p:spPr>
        <p:txBody>
          <a:bodyPr anchor="t">
            <a:noAutofit/>
          </a:bodyPr>
          <a:lstStyle>
            <a:lvl1pPr algn="l">
              <a:lnSpc>
                <a:spcPct val="90000"/>
              </a:lnSpc>
              <a:defRPr sz="2700" b="1"/>
            </a:lvl1pPr>
          </a:lstStyle>
          <a:p>
            <a:r>
              <a:rPr lang="sv-SE" dirty="0"/>
              <a:t>Klicka för att ändra rubrikformat</a:t>
            </a:r>
            <a:endParaRPr lang="en-GB" dirty="0"/>
          </a:p>
        </p:txBody>
      </p:sp>
      <p:sp>
        <p:nvSpPr>
          <p:cNvPr id="14" name="Underrubrik 2">
            <a:extLst>
              <a:ext uri="{FF2B5EF4-FFF2-40B4-BE49-F238E27FC236}">
                <a16:creationId xmlns:a16="http://schemas.microsoft.com/office/drawing/2014/main" id="{4296E36D-F6F9-B947-9EC6-BE37B64C22EF}"/>
              </a:ext>
            </a:extLst>
          </p:cNvPr>
          <p:cNvSpPr>
            <a:spLocks noGrp="1"/>
          </p:cNvSpPr>
          <p:nvPr>
            <p:ph type="subTitle" idx="1" hasCustomPrompt="1"/>
          </p:nvPr>
        </p:nvSpPr>
        <p:spPr bwMode="gray">
          <a:xfrm>
            <a:off x="482371" y="1768394"/>
            <a:ext cx="6120000" cy="702078"/>
          </a:xfrm>
          <a:prstGeom prst="rect">
            <a:avLst/>
          </a:prstGeom>
        </p:spPr>
        <p:txBody>
          <a:bodyPr>
            <a:noAutofit/>
          </a:bodyPr>
          <a:lstStyle>
            <a:lvl1pPr marL="0" indent="0" algn="l">
              <a:lnSpc>
                <a:spcPct val="90000"/>
              </a:lnSpc>
              <a:spcBef>
                <a:spcPts val="0"/>
              </a:spcBef>
              <a:buNone/>
              <a:defRPr sz="15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sv-SE" dirty="0"/>
              <a:t>Klicka här för att ändra mall för underrubrikformat</a:t>
            </a:r>
          </a:p>
        </p:txBody>
      </p:sp>
      <p:pic>
        <p:nvPicPr>
          <p:cNvPr id="24" name="Bildobjekt 18">
            <a:extLst>
              <a:ext uri="{FF2B5EF4-FFF2-40B4-BE49-F238E27FC236}">
                <a16:creationId xmlns:a16="http://schemas.microsoft.com/office/drawing/2014/main" id="{9818D67E-72BB-EF4D-8650-DA1146FF8B79}"/>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l="27231" t="40906" r="20988" b="17529"/>
          <a:stretch>
            <a:fillRect/>
          </a:stretch>
        </p:blipFill>
        <p:spPr bwMode="auto">
          <a:xfrm>
            <a:off x="250825" y="3112202"/>
            <a:ext cx="6356058" cy="1802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9" name="Rak 108">
            <a:extLst>
              <a:ext uri="{FF2B5EF4-FFF2-40B4-BE49-F238E27FC236}">
                <a16:creationId xmlns:a16="http://schemas.microsoft.com/office/drawing/2014/main" id="{8FA23BAF-9931-E94C-B51F-C319B8DD0BEF}"/>
              </a:ext>
            </a:extLst>
          </p:cNvPr>
          <p:cNvCxnSpPr>
            <a:cxnSpLocks/>
          </p:cNvCxnSpPr>
          <p:nvPr userDrawn="1"/>
        </p:nvCxnSpPr>
        <p:spPr>
          <a:xfrm>
            <a:off x="250825" y="4891747"/>
            <a:ext cx="63579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10" name="Grupp 109">
            <a:extLst>
              <a:ext uri="{FF2B5EF4-FFF2-40B4-BE49-F238E27FC236}">
                <a16:creationId xmlns:a16="http://schemas.microsoft.com/office/drawing/2014/main" id="{E46977FF-5C22-554C-8EFB-5E543023C5DC}"/>
              </a:ext>
            </a:extLst>
          </p:cNvPr>
          <p:cNvGrpSpPr/>
          <p:nvPr userDrawn="1"/>
        </p:nvGrpSpPr>
        <p:grpSpPr>
          <a:xfrm>
            <a:off x="1970" y="0"/>
            <a:ext cx="1172780" cy="1181100"/>
            <a:chOff x="0" y="0"/>
            <a:chExt cx="1118774" cy="1126711"/>
          </a:xfrm>
          <a:noFill/>
        </p:grpSpPr>
        <p:pic>
          <p:nvPicPr>
            <p:cNvPr id="111" name="Picture 2">
              <a:extLst>
                <a:ext uri="{FF2B5EF4-FFF2-40B4-BE49-F238E27FC236}">
                  <a16:creationId xmlns:a16="http://schemas.microsoft.com/office/drawing/2014/main" id="{89AADFDE-DAF3-6B4A-9C1F-1309FCCFE30C}"/>
                </a:ext>
              </a:extLst>
            </p:cNvPr>
            <p:cNvPicPr>
              <a:picLocks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38674" y="237964"/>
              <a:ext cx="641393" cy="6497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12" name="Grupp 111">
              <a:extLst>
                <a:ext uri="{FF2B5EF4-FFF2-40B4-BE49-F238E27FC236}">
                  <a16:creationId xmlns:a16="http://schemas.microsoft.com/office/drawing/2014/main" id="{2E6646FC-6632-2E41-B614-72B7FC5F7C44}"/>
                </a:ext>
              </a:extLst>
            </p:cNvPr>
            <p:cNvGrpSpPr>
              <a:grpSpLocks noChangeAspect="1"/>
            </p:cNvGrpSpPr>
            <p:nvPr/>
          </p:nvGrpSpPr>
          <p:grpSpPr>
            <a:xfrm>
              <a:off x="440017" y="0"/>
              <a:ext cx="238707" cy="238781"/>
              <a:chOff x="2212991" y="4839051"/>
              <a:chExt cx="754419" cy="754653"/>
            </a:xfrm>
            <a:grpFill/>
          </p:grpSpPr>
          <p:sp>
            <p:nvSpPr>
              <p:cNvPr id="143" name="Rektangel 142">
                <a:extLst>
                  <a:ext uri="{FF2B5EF4-FFF2-40B4-BE49-F238E27FC236}">
                    <a16:creationId xmlns:a16="http://schemas.microsoft.com/office/drawing/2014/main" id="{ECC81432-BB1F-D14A-9A81-6DBA00C45799}"/>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4" name="Rektangel 143">
                <a:extLst>
                  <a:ext uri="{FF2B5EF4-FFF2-40B4-BE49-F238E27FC236}">
                    <a16:creationId xmlns:a16="http://schemas.microsoft.com/office/drawing/2014/main" id="{094778A8-A5C2-A347-8094-31DDE4092535}"/>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5" name="Rektangel 144">
                <a:extLst>
                  <a:ext uri="{FF2B5EF4-FFF2-40B4-BE49-F238E27FC236}">
                    <a16:creationId xmlns:a16="http://schemas.microsoft.com/office/drawing/2014/main" id="{A4E0D036-27F3-6B45-9B64-1B992A6ABA89}"/>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6" name="Rektangel 145">
                <a:extLst>
                  <a:ext uri="{FF2B5EF4-FFF2-40B4-BE49-F238E27FC236}">
                    <a16:creationId xmlns:a16="http://schemas.microsoft.com/office/drawing/2014/main" id="{CC73A668-CB7F-1D4F-A218-22F0BBB338B2}"/>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7" name="Rektangel 146">
                <a:extLst>
                  <a:ext uri="{FF2B5EF4-FFF2-40B4-BE49-F238E27FC236}">
                    <a16:creationId xmlns:a16="http://schemas.microsoft.com/office/drawing/2014/main" id="{A266CE5E-FB0C-494A-8889-650009E1955B}"/>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8" name="Rektangel 147">
                <a:extLst>
                  <a:ext uri="{FF2B5EF4-FFF2-40B4-BE49-F238E27FC236}">
                    <a16:creationId xmlns:a16="http://schemas.microsoft.com/office/drawing/2014/main" id="{C556314E-80E2-9C4B-A886-0F9B876D13CF}"/>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9" name="Rektangel 148">
                <a:extLst>
                  <a:ext uri="{FF2B5EF4-FFF2-40B4-BE49-F238E27FC236}">
                    <a16:creationId xmlns:a16="http://schemas.microsoft.com/office/drawing/2014/main" id="{B0822784-6BDB-504B-B3D0-7151D607A922}"/>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0" name="Rektangel 149">
                <a:extLst>
                  <a:ext uri="{FF2B5EF4-FFF2-40B4-BE49-F238E27FC236}">
                    <a16:creationId xmlns:a16="http://schemas.microsoft.com/office/drawing/2014/main" id="{2791E35C-BB0E-104B-92CA-6F890F80D033}"/>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1" name="Rektangel 150">
                <a:extLst>
                  <a:ext uri="{FF2B5EF4-FFF2-40B4-BE49-F238E27FC236}">
                    <a16:creationId xmlns:a16="http://schemas.microsoft.com/office/drawing/2014/main" id="{EECA5396-8522-414C-B808-3663DD4E49AE}"/>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13" name="Grupp 112">
              <a:extLst>
                <a:ext uri="{FF2B5EF4-FFF2-40B4-BE49-F238E27FC236}">
                  <a16:creationId xmlns:a16="http://schemas.microsoft.com/office/drawing/2014/main" id="{AEDA8504-52A0-584F-94EE-EAF3E2004B45}"/>
                </a:ext>
              </a:extLst>
            </p:cNvPr>
            <p:cNvGrpSpPr>
              <a:grpSpLocks noChangeAspect="1"/>
            </p:cNvGrpSpPr>
            <p:nvPr/>
          </p:nvGrpSpPr>
          <p:grpSpPr>
            <a:xfrm>
              <a:off x="440017" y="887930"/>
              <a:ext cx="238707" cy="238781"/>
              <a:chOff x="2212991" y="4839051"/>
              <a:chExt cx="754419" cy="754653"/>
            </a:xfrm>
            <a:grpFill/>
          </p:grpSpPr>
          <p:sp>
            <p:nvSpPr>
              <p:cNvPr id="134" name="Rektangel 133">
                <a:extLst>
                  <a:ext uri="{FF2B5EF4-FFF2-40B4-BE49-F238E27FC236}">
                    <a16:creationId xmlns:a16="http://schemas.microsoft.com/office/drawing/2014/main" id="{0E0334F8-46AD-A44D-A437-CE41B4BCF765}"/>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5" name="Rektangel 134">
                <a:extLst>
                  <a:ext uri="{FF2B5EF4-FFF2-40B4-BE49-F238E27FC236}">
                    <a16:creationId xmlns:a16="http://schemas.microsoft.com/office/drawing/2014/main" id="{ED61DA5C-8815-D54D-94D5-B5F529EF6D81}"/>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6" name="Rektangel 135">
                <a:extLst>
                  <a:ext uri="{FF2B5EF4-FFF2-40B4-BE49-F238E27FC236}">
                    <a16:creationId xmlns:a16="http://schemas.microsoft.com/office/drawing/2014/main" id="{5AE20C2F-379B-5B4C-99E0-8B34FFD41B19}"/>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7" name="Rektangel 136">
                <a:extLst>
                  <a:ext uri="{FF2B5EF4-FFF2-40B4-BE49-F238E27FC236}">
                    <a16:creationId xmlns:a16="http://schemas.microsoft.com/office/drawing/2014/main" id="{55AFB553-56FC-274E-B9FF-77751968CF01}"/>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8" name="Rektangel 137">
                <a:extLst>
                  <a:ext uri="{FF2B5EF4-FFF2-40B4-BE49-F238E27FC236}">
                    <a16:creationId xmlns:a16="http://schemas.microsoft.com/office/drawing/2014/main" id="{AB1B7EAE-7433-4147-8D87-722011A712B8}"/>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9" name="Rektangel 138">
                <a:extLst>
                  <a:ext uri="{FF2B5EF4-FFF2-40B4-BE49-F238E27FC236}">
                    <a16:creationId xmlns:a16="http://schemas.microsoft.com/office/drawing/2014/main" id="{027AD41B-C5F5-2F49-B375-AADA5CF253E5}"/>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0" name="Rektangel 139">
                <a:extLst>
                  <a:ext uri="{FF2B5EF4-FFF2-40B4-BE49-F238E27FC236}">
                    <a16:creationId xmlns:a16="http://schemas.microsoft.com/office/drawing/2014/main" id="{8265BC89-E642-974F-9B80-60BF33E82AE0}"/>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1" name="Rektangel 140">
                <a:extLst>
                  <a:ext uri="{FF2B5EF4-FFF2-40B4-BE49-F238E27FC236}">
                    <a16:creationId xmlns:a16="http://schemas.microsoft.com/office/drawing/2014/main" id="{D780AF75-35EE-774E-87C5-8D8DA2FC4920}"/>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2" name="Rektangel 141">
                <a:extLst>
                  <a:ext uri="{FF2B5EF4-FFF2-40B4-BE49-F238E27FC236}">
                    <a16:creationId xmlns:a16="http://schemas.microsoft.com/office/drawing/2014/main" id="{EBF3CE79-2969-FF44-8F8D-76031C1F5E1F}"/>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14" name="Grupp 113">
              <a:extLst>
                <a:ext uri="{FF2B5EF4-FFF2-40B4-BE49-F238E27FC236}">
                  <a16:creationId xmlns:a16="http://schemas.microsoft.com/office/drawing/2014/main" id="{1FF9FB31-1617-5644-95A8-6B21116C3EF6}"/>
                </a:ext>
              </a:extLst>
            </p:cNvPr>
            <p:cNvGrpSpPr>
              <a:grpSpLocks noChangeAspect="1"/>
            </p:cNvGrpSpPr>
            <p:nvPr/>
          </p:nvGrpSpPr>
          <p:grpSpPr>
            <a:xfrm>
              <a:off x="0" y="443465"/>
              <a:ext cx="238707" cy="238781"/>
              <a:chOff x="2212991" y="4839051"/>
              <a:chExt cx="754419" cy="754653"/>
            </a:xfrm>
            <a:grpFill/>
          </p:grpSpPr>
          <p:sp>
            <p:nvSpPr>
              <p:cNvPr id="125" name="Rektangel 124">
                <a:extLst>
                  <a:ext uri="{FF2B5EF4-FFF2-40B4-BE49-F238E27FC236}">
                    <a16:creationId xmlns:a16="http://schemas.microsoft.com/office/drawing/2014/main" id="{87510AFE-A91A-D348-AE42-224E380674B9}"/>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6" name="Rektangel 125">
                <a:extLst>
                  <a:ext uri="{FF2B5EF4-FFF2-40B4-BE49-F238E27FC236}">
                    <a16:creationId xmlns:a16="http://schemas.microsoft.com/office/drawing/2014/main" id="{D51EFC79-FB97-AE4D-8402-5277A6CBA893}"/>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7" name="Rektangel 126">
                <a:extLst>
                  <a:ext uri="{FF2B5EF4-FFF2-40B4-BE49-F238E27FC236}">
                    <a16:creationId xmlns:a16="http://schemas.microsoft.com/office/drawing/2014/main" id="{79512F55-5473-624B-B7B5-2C3518241635}"/>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8" name="Rektangel 127">
                <a:extLst>
                  <a:ext uri="{FF2B5EF4-FFF2-40B4-BE49-F238E27FC236}">
                    <a16:creationId xmlns:a16="http://schemas.microsoft.com/office/drawing/2014/main" id="{C79C30F2-4E42-7946-A08F-6B5CB9DC4F3D}"/>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9" name="Rektangel 128">
                <a:extLst>
                  <a:ext uri="{FF2B5EF4-FFF2-40B4-BE49-F238E27FC236}">
                    <a16:creationId xmlns:a16="http://schemas.microsoft.com/office/drawing/2014/main" id="{59BAC2D6-8068-F947-86A4-A0627684ED24}"/>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0" name="Rektangel 129">
                <a:extLst>
                  <a:ext uri="{FF2B5EF4-FFF2-40B4-BE49-F238E27FC236}">
                    <a16:creationId xmlns:a16="http://schemas.microsoft.com/office/drawing/2014/main" id="{DE85DF8C-6853-974E-B211-8F4B6B6EF1AA}"/>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1" name="Rektangel 130">
                <a:extLst>
                  <a:ext uri="{FF2B5EF4-FFF2-40B4-BE49-F238E27FC236}">
                    <a16:creationId xmlns:a16="http://schemas.microsoft.com/office/drawing/2014/main" id="{C4D41A71-A308-864C-B100-1019756DDD54}"/>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2" name="Rektangel 131">
                <a:extLst>
                  <a:ext uri="{FF2B5EF4-FFF2-40B4-BE49-F238E27FC236}">
                    <a16:creationId xmlns:a16="http://schemas.microsoft.com/office/drawing/2014/main" id="{0AF0736D-8C00-FA44-8EFE-3C1D76061779}"/>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3" name="Rektangel 132">
                <a:extLst>
                  <a:ext uri="{FF2B5EF4-FFF2-40B4-BE49-F238E27FC236}">
                    <a16:creationId xmlns:a16="http://schemas.microsoft.com/office/drawing/2014/main" id="{A3300A6E-F32D-1847-BFED-B52D88C45B73}"/>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15" name="Grupp 114">
              <a:extLst>
                <a:ext uri="{FF2B5EF4-FFF2-40B4-BE49-F238E27FC236}">
                  <a16:creationId xmlns:a16="http://schemas.microsoft.com/office/drawing/2014/main" id="{FB95587D-789F-A14F-AAE7-733EDE17EC28}"/>
                </a:ext>
              </a:extLst>
            </p:cNvPr>
            <p:cNvGrpSpPr>
              <a:grpSpLocks noChangeAspect="1"/>
            </p:cNvGrpSpPr>
            <p:nvPr/>
          </p:nvGrpSpPr>
          <p:grpSpPr>
            <a:xfrm>
              <a:off x="880067" y="443465"/>
              <a:ext cx="238707" cy="238781"/>
              <a:chOff x="2212991" y="4839051"/>
              <a:chExt cx="754419" cy="754653"/>
            </a:xfrm>
            <a:grpFill/>
          </p:grpSpPr>
          <p:sp>
            <p:nvSpPr>
              <p:cNvPr id="116" name="Rektangel 115">
                <a:extLst>
                  <a:ext uri="{FF2B5EF4-FFF2-40B4-BE49-F238E27FC236}">
                    <a16:creationId xmlns:a16="http://schemas.microsoft.com/office/drawing/2014/main" id="{8CCC32BA-B951-B44E-994E-2100A9FF4758}"/>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7" name="Rektangel 116">
                <a:extLst>
                  <a:ext uri="{FF2B5EF4-FFF2-40B4-BE49-F238E27FC236}">
                    <a16:creationId xmlns:a16="http://schemas.microsoft.com/office/drawing/2014/main" id="{D97F1B39-48A4-2E46-9768-0B90E568C4EE}"/>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8" name="Rektangel 117">
                <a:extLst>
                  <a:ext uri="{FF2B5EF4-FFF2-40B4-BE49-F238E27FC236}">
                    <a16:creationId xmlns:a16="http://schemas.microsoft.com/office/drawing/2014/main" id="{12A3FD9E-35FB-BD49-A860-BB81655E1ECC}"/>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9" name="Rektangel 118">
                <a:extLst>
                  <a:ext uri="{FF2B5EF4-FFF2-40B4-BE49-F238E27FC236}">
                    <a16:creationId xmlns:a16="http://schemas.microsoft.com/office/drawing/2014/main" id="{FBEFEA70-3766-B348-8721-C2B44FDBF487}"/>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0" name="Rektangel 119">
                <a:extLst>
                  <a:ext uri="{FF2B5EF4-FFF2-40B4-BE49-F238E27FC236}">
                    <a16:creationId xmlns:a16="http://schemas.microsoft.com/office/drawing/2014/main" id="{62B08844-0712-184E-886A-F01154F6EC58}"/>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1" name="Rektangel 120">
                <a:extLst>
                  <a:ext uri="{FF2B5EF4-FFF2-40B4-BE49-F238E27FC236}">
                    <a16:creationId xmlns:a16="http://schemas.microsoft.com/office/drawing/2014/main" id="{A995AD32-2192-1F4F-AE0B-7E6F521EA5B5}"/>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2" name="Rektangel 121">
                <a:extLst>
                  <a:ext uri="{FF2B5EF4-FFF2-40B4-BE49-F238E27FC236}">
                    <a16:creationId xmlns:a16="http://schemas.microsoft.com/office/drawing/2014/main" id="{5C438DEE-09C9-D944-88B0-B487A30B6441}"/>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3" name="Rektangel 122">
                <a:extLst>
                  <a:ext uri="{FF2B5EF4-FFF2-40B4-BE49-F238E27FC236}">
                    <a16:creationId xmlns:a16="http://schemas.microsoft.com/office/drawing/2014/main" id="{E6CE2605-A78A-4F41-9E5A-22D332C7A2C9}"/>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4" name="Rektangel 123">
                <a:extLst>
                  <a:ext uri="{FF2B5EF4-FFF2-40B4-BE49-F238E27FC236}">
                    <a16:creationId xmlns:a16="http://schemas.microsoft.com/office/drawing/2014/main" id="{0C830144-9FA8-B84E-974A-F8677E4FD8BA}"/>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pic>
        <p:nvPicPr>
          <p:cNvPr id="152" name="Bildobjekt 19">
            <a:extLst>
              <a:ext uri="{FF2B5EF4-FFF2-40B4-BE49-F238E27FC236}">
                <a16:creationId xmlns:a16="http://schemas.microsoft.com/office/drawing/2014/main" id="{824DB9BD-A298-6442-B174-7EC707EC3227}"/>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5225758" y="333780"/>
            <a:ext cx="138112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685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2C2D5F-EA7C-6946-8E8C-7B84A7CCE148}"/>
              </a:ext>
            </a:extLst>
          </p:cNvPr>
          <p:cNvSpPr>
            <a:spLocks noGrp="1"/>
          </p:cNvSpPr>
          <p:nvPr>
            <p:ph type="title"/>
          </p:nvPr>
        </p:nvSpPr>
        <p:spPr>
          <a:xfrm>
            <a:off x="1069199" y="251752"/>
            <a:ext cx="5539563" cy="673874"/>
          </a:xfrm>
        </p:spPr>
        <p:txBody>
          <a:bodyPr/>
          <a:lstStyle/>
          <a:p>
            <a:r>
              <a:rPr lang="sv-SE" dirty="0"/>
              <a:t>Klicka här för att ändra mall för rubrikformat</a:t>
            </a:r>
            <a:endParaRPr lang="en-GB" dirty="0"/>
          </a:p>
        </p:txBody>
      </p:sp>
      <p:sp>
        <p:nvSpPr>
          <p:cNvPr id="4" name="Platshållare för datum 3">
            <a:extLst>
              <a:ext uri="{FF2B5EF4-FFF2-40B4-BE49-F238E27FC236}">
                <a16:creationId xmlns:a16="http://schemas.microsoft.com/office/drawing/2014/main" id="{142A2319-CD13-BE4D-9C63-5A9EBFDCEC17}"/>
              </a:ext>
            </a:extLst>
          </p:cNvPr>
          <p:cNvSpPr>
            <a:spLocks noGrp="1"/>
          </p:cNvSpPr>
          <p:nvPr>
            <p:ph type="dt" sz="half" idx="11"/>
          </p:nvPr>
        </p:nvSpPr>
        <p:spPr/>
        <p:txBody>
          <a:bodyPr/>
          <a:lstStyle/>
          <a:p>
            <a:fld id="{FB2CF90B-63BC-6544-9FB4-A72410329261}" type="datetime1">
              <a:rPr lang="sv-SE" smtClean="0"/>
              <a:t>2023-10-27</a:t>
            </a:fld>
            <a:endParaRPr lang="en-GB" dirty="0"/>
          </a:p>
        </p:txBody>
      </p:sp>
      <p:sp>
        <p:nvSpPr>
          <p:cNvPr id="5" name="Platshållare för bildnummer 4">
            <a:extLst>
              <a:ext uri="{FF2B5EF4-FFF2-40B4-BE49-F238E27FC236}">
                <a16:creationId xmlns:a16="http://schemas.microsoft.com/office/drawing/2014/main" id="{47540BA4-CF98-2846-8D40-8EA647BCD6B5}"/>
              </a:ext>
            </a:extLst>
          </p:cNvPr>
          <p:cNvSpPr>
            <a:spLocks noGrp="1"/>
          </p:cNvSpPr>
          <p:nvPr>
            <p:ph type="sldNum" sz="quarter" idx="12"/>
          </p:nvPr>
        </p:nvSpPr>
        <p:spPr/>
        <p:txBody>
          <a:bodyPr/>
          <a:lstStyle/>
          <a:p>
            <a:fld id="{C338348D-F2D3-AB47-AE2A-1D59B1E58D64}" type="slidenum">
              <a:rPr lang="en-GB" smtClean="0"/>
              <a:pPr/>
              <a:t>‹N›</a:t>
            </a:fld>
            <a:endParaRPr lang="en-GB" dirty="0"/>
          </a:p>
        </p:txBody>
      </p:sp>
      <p:sp>
        <p:nvSpPr>
          <p:cNvPr id="11" name="Platshållare för innehåll 10">
            <a:extLst>
              <a:ext uri="{FF2B5EF4-FFF2-40B4-BE49-F238E27FC236}">
                <a16:creationId xmlns:a16="http://schemas.microsoft.com/office/drawing/2014/main" id="{C55E1E5B-E1F9-C645-91AF-7753BF8D8EB5}"/>
              </a:ext>
            </a:extLst>
          </p:cNvPr>
          <p:cNvSpPr>
            <a:spLocks noGrp="1"/>
          </p:cNvSpPr>
          <p:nvPr>
            <p:ph sz="quarter" idx="13"/>
          </p:nvPr>
        </p:nvSpPr>
        <p:spPr>
          <a:xfrm>
            <a:off x="1069200" y="1112400"/>
            <a:ext cx="5540400" cy="3621600"/>
          </a:xfrm>
        </p:spPr>
        <p:txBody>
          <a:bodyPr/>
          <a:lstStyle>
            <a:lvl1pPr>
              <a:defRPr sz="1400"/>
            </a:lvl1pPr>
            <a:lvl2pPr>
              <a:defRPr sz="1200"/>
            </a:lvl2pPr>
            <a:lvl3pPr>
              <a:defRPr sz="1200"/>
            </a:lvl3pPr>
            <a:lvl4pPr>
              <a:defRPr sz="1000"/>
            </a:lvl4pPr>
            <a:lvl5pPr>
              <a:defRPr sz="1000"/>
            </a:lvl5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spTree>
    <p:extLst>
      <p:ext uri="{BB962C8B-B14F-4D97-AF65-F5344CB8AC3E}">
        <p14:creationId xmlns:p14="http://schemas.microsoft.com/office/powerpoint/2010/main" val="58300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ubrik och två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AEF5597-77F0-434A-A2AB-0ACCE1CD79EB}"/>
              </a:ext>
            </a:extLst>
          </p:cNvPr>
          <p:cNvSpPr>
            <a:spLocks noGrp="1"/>
          </p:cNvSpPr>
          <p:nvPr userDrawn="1">
            <p:ph type="title"/>
          </p:nvPr>
        </p:nvSpPr>
        <p:spPr>
          <a:xfrm>
            <a:off x="1069199" y="252000"/>
            <a:ext cx="5539563" cy="673874"/>
          </a:xfrm>
        </p:spPr>
        <p:txBody>
          <a:bodyPr/>
          <a:lstStyle/>
          <a:p>
            <a:r>
              <a:rPr lang="sv-SE" dirty="0"/>
              <a:t>Klicka här för att ändra mall för rubrikformat</a:t>
            </a:r>
            <a:endParaRPr lang="en-GB" dirty="0"/>
          </a:p>
        </p:txBody>
      </p:sp>
      <p:sp>
        <p:nvSpPr>
          <p:cNvPr id="4" name="Platshållare för datum 3">
            <a:extLst>
              <a:ext uri="{FF2B5EF4-FFF2-40B4-BE49-F238E27FC236}">
                <a16:creationId xmlns:a16="http://schemas.microsoft.com/office/drawing/2014/main" id="{D89E2E86-DCB5-5D40-AAC1-7A916712E6F4}"/>
              </a:ext>
            </a:extLst>
          </p:cNvPr>
          <p:cNvSpPr>
            <a:spLocks noGrp="1"/>
          </p:cNvSpPr>
          <p:nvPr userDrawn="1">
            <p:ph type="dt" sz="half" idx="11"/>
          </p:nvPr>
        </p:nvSpPr>
        <p:spPr/>
        <p:txBody>
          <a:bodyPr/>
          <a:lstStyle/>
          <a:p>
            <a:fld id="{BAD82F0C-0E2A-5546-8972-AA94798A63F5}" type="datetime1">
              <a:rPr lang="sv-SE" smtClean="0"/>
              <a:t>2023-10-27</a:t>
            </a:fld>
            <a:endParaRPr lang="en-GB" dirty="0"/>
          </a:p>
        </p:txBody>
      </p:sp>
      <p:sp>
        <p:nvSpPr>
          <p:cNvPr id="5" name="Platshållare för bildnummer 4">
            <a:extLst>
              <a:ext uri="{FF2B5EF4-FFF2-40B4-BE49-F238E27FC236}">
                <a16:creationId xmlns:a16="http://schemas.microsoft.com/office/drawing/2014/main" id="{7C89D1DA-CF8E-0D44-9D15-51F737427C71}"/>
              </a:ext>
            </a:extLst>
          </p:cNvPr>
          <p:cNvSpPr>
            <a:spLocks noGrp="1"/>
          </p:cNvSpPr>
          <p:nvPr userDrawn="1">
            <p:ph type="sldNum" sz="quarter" idx="12"/>
          </p:nvPr>
        </p:nvSpPr>
        <p:spPr/>
        <p:txBody>
          <a:bodyPr/>
          <a:lstStyle/>
          <a:p>
            <a:fld id="{C338348D-F2D3-AB47-AE2A-1D59B1E58D64}" type="slidenum">
              <a:rPr lang="en-GB" smtClean="0"/>
              <a:pPr/>
              <a:t>‹N›</a:t>
            </a:fld>
            <a:endParaRPr lang="en-GB" dirty="0"/>
          </a:p>
        </p:txBody>
      </p:sp>
      <p:sp>
        <p:nvSpPr>
          <p:cNvPr id="7" name="Platshållare för innehåll 6">
            <a:extLst>
              <a:ext uri="{FF2B5EF4-FFF2-40B4-BE49-F238E27FC236}">
                <a16:creationId xmlns:a16="http://schemas.microsoft.com/office/drawing/2014/main" id="{6AD6011F-45DB-6648-8334-1B4DC6E8EA92}"/>
              </a:ext>
            </a:extLst>
          </p:cNvPr>
          <p:cNvSpPr>
            <a:spLocks noGrp="1"/>
          </p:cNvSpPr>
          <p:nvPr userDrawn="1">
            <p:ph sz="quarter" idx="13"/>
          </p:nvPr>
        </p:nvSpPr>
        <p:spPr>
          <a:xfrm>
            <a:off x="1080000" y="1116000"/>
            <a:ext cx="2718000" cy="3781438"/>
          </a:xfrm>
        </p:spPr>
        <p:txBody>
          <a:bodyPr/>
          <a:lstStyle>
            <a:lvl1pPr>
              <a:spcBef>
                <a:spcPts val="450"/>
              </a:spcBef>
              <a:defRPr sz="1200"/>
            </a:lvl1pPr>
            <a:lvl2pPr>
              <a:defRPr sz="1050"/>
            </a:lvl2pPr>
            <a:lvl3pPr>
              <a:defRPr sz="1050"/>
            </a:lvl3pPr>
            <a:lvl4pPr>
              <a:defRPr sz="900"/>
            </a:lvl4pPr>
            <a:lvl5pPr>
              <a:defRPr sz="900"/>
            </a:lvl5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sp>
        <p:nvSpPr>
          <p:cNvPr id="8" name="Platshållare för innehåll 6">
            <a:extLst>
              <a:ext uri="{FF2B5EF4-FFF2-40B4-BE49-F238E27FC236}">
                <a16:creationId xmlns:a16="http://schemas.microsoft.com/office/drawing/2014/main" id="{E71BD36F-2D19-AD42-B3D6-3BC155EE33A5}"/>
              </a:ext>
            </a:extLst>
          </p:cNvPr>
          <p:cNvSpPr>
            <a:spLocks noGrp="1"/>
          </p:cNvSpPr>
          <p:nvPr userDrawn="1">
            <p:ph sz="quarter" idx="14"/>
          </p:nvPr>
        </p:nvSpPr>
        <p:spPr>
          <a:xfrm>
            <a:off x="3890762" y="1116000"/>
            <a:ext cx="2718000" cy="3781438"/>
          </a:xfrm>
        </p:spPr>
        <p:txBody>
          <a:bodyPr/>
          <a:lstStyle>
            <a:lvl1pPr>
              <a:spcBef>
                <a:spcPts val="450"/>
              </a:spcBef>
              <a:defRPr sz="1200"/>
            </a:lvl1pPr>
            <a:lvl2pPr>
              <a:defRPr sz="1050"/>
            </a:lvl2pPr>
            <a:lvl3pPr>
              <a:defRPr sz="1050"/>
            </a:lvl3pPr>
            <a:lvl4pPr>
              <a:defRPr sz="900"/>
            </a:lvl4pPr>
            <a:lvl5pPr>
              <a:defRPr sz="900"/>
            </a:lvl5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spTree>
    <p:extLst>
      <p:ext uri="{BB962C8B-B14F-4D97-AF65-F5344CB8AC3E}">
        <p14:creationId xmlns:p14="http://schemas.microsoft.com/office/powerpoint/2010/main" val="159533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 underrubriker och två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AEF5597-77F0-434A-A2AB-0ACCE1CD79EB}"/>
              </a:ext>
            </a:extLst>
          </p:cNvPr>
          <p:cNvSpPr>
            <a:spLocks noGrp="1"/>
          </p:cNvSpPr>
          <p:nvPr>
            <p:ph type="title"/>
          </p:nvPr>
        </p:nvSpPr>
        <p:spPr>
          <a:xfrm>
            <a:off x="1069200" y="251752"/>
            <a:ext cx="5540400" cy="673874"/>
          </a:xfrm>
        </p:spPr>
        <p:txBody>
          <a:bodyPr/>
          <a:lstStyle/>
          <a:p>
            <a:r>
              <a:rPr lang="sv-SE" dirty="0"/>
              <a:t>Klicka här för att ändra mall för rubrikformat</a:t>
            </a:r>
            <a:endParaRPr lang="en-GB" dirty="0"/>
          </a:p>
        </p:txBody>
      </p:sp>
      <p:sp>
        <p:nvSpPr>
          <p:cNvPr id="4" name="Platshållare för datum 3">
            <a:extLst>
              <a:ext uri="{FF2B5EF4-FFF2-40B4-BE49-F238E27FC236}">
                <a16:creationId xmlns:a16="http://schemas.microsoft.com/office/drawing/2014/main" id="{D89E2E86-DCB5-5D40-AAC1-7A916712E6F4}"/>
              </a:ext>
            </a:extLst>
          </p:cNvPr>
          <p:cNvSpPr>
            <a:spLocks noGrp="1"/>
          </p:cNvSpPr>
          <p:nvPr>
            <p:ph type="dt" sz="half" idx="11"/>
          </p:nvPr>
        </p:nvSpPr>
        <p:spPr/>
        <p:txBody>
          <a:bodyPr/>
          <a:lstStyle/>
          <a:p>
            <a:fld id="{A7A7FA62-242B-154F-BDED-F228A40489AE}" type="datetime1">
              <a:rPr lang="sv-SE" smtClean="0"/>
              <a:t>2023-10-27</a:t>
            </a:fld>
            <a:endParaRPr lang="en-GB" dirty="0"/>
          </a:p>
        </p:txBody>
      </p:sp>
      <p:sp>
        <p:nvSpPr>
          <p:cNvPr id="5" name="Platshållare för bildnummer 4">
            <a:extLst>
              <a:ext uri="{FF2B5EF4-FFF2-40B4-BE49-F238E27FC236}">
                <a16:creationId xmlns:a16="http://schemas.microsoft.com/office/drawing/2014/main" id="{7C89D1DA-CF8E-0D44-9D15-51F737427C71}"/>
              </a:ext>
            </a:extLst>
          </p:cNvPr>
          <p:cNvSpPr>
            <a:spLocks noGrp="1"/>
          </p:cNvSpPr>
          <p:nvPr>
            <p:ph type="sldNum" sz="quarter" idx="12"/>
          </p:nvPr>
        </p:nvSpPr>
        <p:spPr/>
        <p:txBody>
          <a:bodyPr/>
          <a:lstStyle/>
          <a:p>
            <a:fld id="{C338348D-F2D3-AB47-AE2A-1D59B1E58D64}" type="slidenum">
              <a:rPr lang="en-GB" smtClean="0"/>
              <a:pPr/>
              <a:t>‹N›</a:t>
            </a:fld>
            <a:endParaRPr lang="en-GB" dirty="0"/>
          </a:p>
        </p:txBody>
      </p:sp>
      <p:sp>
        <p:nvSpPr>
          <p:cNvPr id="7" name="Platshållare för innehåll 6">
            <a:extLst>
              <a:ext uri="{FF2B5EF4-FFF2-40B4-BE49-F238E27FC236}">
                <a16:creationId xmlns:a16="http://schemas.microsoft.com/office/drawing/2014/main" id="{6AD6011F-45DB-6648-8334-1B4DC6E8EA92}"/>
              </a:ext>
            </a:extLst>
          </p:cNvPr>
          <p:cNvSpPr>
            <a:spLocks noGrp="1"/>
          </p:cNvSpPr>
          <p:nvPr>
            <p:ph sz="quarter" idx="13"/>
          </p:nvPr>
        </p:nvSpPr>
        <p:spPr>
          <a:xfrm>
            <a:off x="1080000" y="1458000"/>
            <a:ext cx="2718000" cy="3266400"/>
          </a:xfrm>
        </p:spPr>
        <p:txBody>
          <a:bodyPr/>
          <a:lstStyle>
            <a:lvl1pPr>
              <a:spcBef>
                <a:spcPts val="450"/>
              </a:spcBef>
              <a:defRPr sz="1200"/>
            </a:lvl1pPr>
            <a:lvl2pPr>
              <a:defRPr sz="1050"/>
            </a:lvl2pPr>
            <a:lvl3pPr>
              <a:defRPr sz="1050"/>
            </a:lvl3pPr>
            <a:lvl4pPr>
              <a:defRPr sz="900"/>
            </a:lvl4pPr>
            <a:lvl5pPr>
              <a:defRPr sz="900"/>
            </a:lvl5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sp>
        <p:nvSpPr>
          <p:cNvPr id="8" name="Platshållare för innehåll 6">
            <a:extLst>
              <a:ext uri="{FF2B5EF4-FFF2-40B4-BE49-F238E27FC236}">
                <a16:creationId xmlns:a16="http://schemas.microsoft.com/office/drawing/2014/main" id="{E71BD36F-2D19-AD42-B3D6-3BC155EE33A5}"/>
              </a:ext>
            </a:extLst>
          </p:cNvPr>
          <p:cNvSpPr>
            <a:spLocks noGrp="1"/>
          </p:cNvSpPr>
          <p:nvPr>
            <p:ph sz="quarter" idx="14"/>
          </p:nvPr>
        </p:nvSpPr>
        <p:spPr>
          <a:xfrm>
            <a:off x="3890762" y="1458000"/>
            <a:ext cx="2718000" cy="3266400"/>
          </a:xfrm>
        </p:spPr>
        <p:txBody>
          <a:bodyPr/>
          <a:lstStyle>
            <a:lvl1pPr>
              <a:spcBef>
                <a:spcPts val="450"/>
              </a:spcBef>
              <a:defRPr sz="1200"/>
            </a:lvl1pPr>
            <a:lvl2pPr>
              <a:defRPr sz="1050"/>
            </a:lvl2pPr>
            <a:lvl3pPr>
              <a:defRPr sz="1050"/>
            </a:lvl3pPr>
            <a:lvl4pPr>
              <a:defRPr sz="900"/>
            </a:lvl4pPr>
            <a:lvl5pPr>
              <a:defRPr sz="900"/>
            </a:lvl5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sp>
        <p:nvSpPr>
          <p:cNvPr id="9" name="Platshållare för text 2">
            <a:extLst>
              <a:ext uri="{FF2B5EF4-FFF2-40B4-BE49-F238E27FC236}">
                <a16:creationId xmlns:a16="http://schemas.microsoft.com/office/drawing/2014/main" id="{5036AF80-4CD2-454D-A2BD-8376F1D80549}"/>
              </a:ext>
            </a:extLst>
          </p:cNvPr>
          <p:cNvSpPr>
            <a:spLocks noGrp="1"/>
          </p:cNvSpPr>
          <p:nvPr>
            <p:ph type="body" idx="1"/>
          </p:nvPr>
        </p:nvSpPr>
        <p:spPr>
          <a:xfrm>
            <a:off x="1080000" y="1051200"/>
            <a:ext cx="2718000" cy="327722"/>
          </a:xfrm>
        </p:spPr>
        <p:txBody>
          <a:bodyPr anchor="b">
            <a:noAutofit/>
          </a:bodyPr>
          <a:lstStyle>
            <a:lvl1pPr marL="0" indent="0">
              <a:buNone/>
              <a:defRPr sz="14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sv-SE" dirty="0"/>
              <a:t>Klicka här för att ändra format på bakgrundstexten</a:t>
            </a:r>
          </a:p>
        </p:txBody>
      </p:sp>
      <p:sp>
        <p:nvSpPr>
          <p:cNvPr id="10" name="Platshållare för text 4">
            <a:extLst>
              <a:ext uri="{FF2B5EF4-FFF2-40B4-BE49-F238E27FC236}">
                <a16:creationId xmlns:a16="http://schemas.microsoft.com/office/drawing/2014/main" id="{BD1EFFC8-506E-5A4A-B12B-1ED4D1958FC5}"/>
              </a:ext>
            </a:extLst>
          </p:cNvPr>
          <p:cNvSpPr>
            <a:spLocks noGrp="1"/>
          </p:cNvSpPr>
          <p:nvPr>
            <p:ph type="body" sz="quarter" idx="3"/>
          </p:nvPr>
        </p:nvSpPr>
        <p:spPr>
          <a:xfrm>
            <a:off x="3890762" y="1051200"/>
            <a:ext cx="2718000" cy="327722"/>
          </a:xfrm>
        </p:spPr>
        <p:txBody>
          <a:bodyPr anchor="b">
            <a:noAutofit/>
          </a:bodyPr>
          <a:lstStyle>
            <a:lvl1pPr marL="0" indent="0">
              <a:buNone/>
              <a:defRPr sz="14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sv-SE" dirty="0"/>
              <a:t>Klicka här för att ändra format på bakgrundstexten</a:t>
            </a:r>
          </a:p>
        </p:txBody>
      </p:sp>
    </p:spTree>
    <p:extLst>
      <p:ext uri="{BB962C8B-B14F-4D97-AF65-F5344CB8AC3E}">
        <p14:creationId xmlns:p14="http://schemas.microsoft.com/office/powerpoint/2010/main" val="255955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ubrik och 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99213F7-29AE-3348-BA14-276452F17522}"/>
              </a:ext>
            </a:extLst>
          </p:cNvPr>
          <p:cNvSpPr>
            <a:spLocks noGrp="1"/>
          </p:cNvSpPr>
          <p:nvPr>
            <p:ph type="title"/>
          </p:nvPr>
        </p:nvSpPr>
        <p:spPr>
          <a:xfrm>
            <a:off x="1069200" y="251752"/>
            <a:ext cx="5540400" cy="673874"/>
          </a:xfrm>
        </p:spPr>
        <p:txBody>
          <a:bodyPr/>
          <a:lstStyle/>
          <a:p>
            <a:r>
              <a:rPr lang="sv-SE" dirty="0"/>
              <a:t>Klicka här för att ändra mall för rubrikformat</a:t>
            </a:r>
            <a:endParaRPr lang="en-GB" dirty="0"/>
          </a:p>
        </p:txBody>
      </p:sp>
      <p:sp>
        <p:nvSpPr>
          <p:cNvPr id="4" name="Platshållare för datum 3">
            <a:extLst>
              <a:ext uri="{FF2B5EF4-FFF2-40B4-BE49-F238E27FC236}">
                <a16:creationId xmlns:a16="http://schemas.microsoft.com/office/drawing/2014/main" id="{DEE58744-88EE-9F48-B53F-195692071B89}"/>
              </a:ext>
            </a:extLst>
          </p:cNvPr>
          <p:cNvSpPr>
            <a:spLocks noGrp="1"/>
          </p:cNvSpPr>
          <p:nvPr>
            <p:ph type="dt" sz="half" idx="11"/>
          </p:nvPr>
        </p:nvSpPr>
        <p:spPr/>
        <p:txBody>
          <a:bodyPr/>
          <a:lstStyle/>
          <a:p>
            <a:fld id="{0D45677C-6021-4B4B-8D00-4AA6DB0D4902}" type="datetime1">
              <a:rPr lang="sv-SE" smtClean="0"/>
              <a:t>2023-10-27</a:t>
            </a:fld>
            <a:endParaRPr lang="en-GB" dirty="0"/>
          </a:p>
        </p:txBody>
      </p:sp>
      <p:sp>
        <p:nvSpPr>
          <p:cNvPr id="5" name="Platshållare för bildnummer 4">
            <a:extLst>
              <a:ext uri="{FF2B5EF4-FFF2-40B4-BE49-F238E27FC236}">
                <a16:creationId xmlns:a16="http://schemas.microsoft.com/office/drawing/2014/main" id="{12052B00-675E-0049-A5DB-D785D6290EF5}"/>
              </a:ext>
            </a:extLst>
          </p:cNvPr>
          <p:cNvSpPr>
            <a:spLocks noGrp="1"/>
          </p:cNvSpPr>
          <p:nvPr>
            <p:ph type="sldNum" sz="quarter" idx="12"/>
          </p:nvPr>
        </p:nvSpPr>
        <p:spPr/>
        <p:txBody>
          <a:bodyPr/>
          <a:lstStyle/>
          <a:p>
            <a:fld id="{C338348D-F2D3-AB47-AE2A-1D59B1E58D64}" type="slidenum">
              <a:rPr lang="en-GB" smtClean="0"/>
              <a:pPr/>
              <a:t>‹N›</a:t>
            </a:fld>
            <a:endParaRPr lang="en-GB" dirty="0"/>
          </a:p>
        </p:txBody>
      </p:sp>
      <p:sp>
        <p:nvSpPr>
          <p:cNvPr id="7" name="Platshållare för bild 6">
            <a:extLst>
              <a:ext uri="{FF2B5EF4-FFF2-40B4-BE49-F238E27FC236}">
                <a16:creationId xmlns:a16="http://schemas.microsoft.com/office/drawing/2014/main" id="{4CD2FD66-7FAA-AE47-8A10-92EF24064E28}"/>
              </a:ext>
            </a:extLst>
          </p:cNvPr>
          <p:cNvSpPr>
            <a:spLocks noGrp="1"/>
          </p:cNvSpPr>
          <p:nvPr>
            <p:ph type="pic" sz="quarter" idx="13"/>
          </p:nvPr>
        </p:nvSpPr>
        <p:spPr>
          <a:xfrm>
            <a:off x="250826" y="1182688"/>
            <a:ext cx="6356350" cy="3541712"/>
          </a:xfrm>
        </p:spPr>
        <p:txBody>
          <a:bodyPr/>
          <a:lstStyle>
            <a:lvl1pPr marL="0" indent="0">
              <a:buNone/>
              <a:defRPr/>
            </a:lvl1pPr>
          </a:lstStyle>
          <a:p>
            <a:endParaRPr lang="en-GB" dirty="0"/>
          </a:p>
        </p:txBody>
      </p:sp>
    </p:spTree>
    <p:extLst>
      <p:ext uri="{BB962C8B-B14F-4D97-AF65-F5344CB8AC3E}">
        <p14:creationId xmlns:p14="http://schemas.microsoft.com/office/powerpoint/2010/main" val="351777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ubrik och två bilde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99213F7-29AE-3348-BA14-276452F17522}"/>
              </a:ext>
            </a:extLst>
          </p:cNvPr>
          <p:cNvSpPr>
            <a:spLocks noGrp="1"/>
          </p:cNvSpPr>
          <p:nvPr>
            <p:ph type="title"/>
          </p:nvPr>
        </p:nvSpPr>
        <p:spPr>
          <a:xfrm>
            <a:off x="1069199" y="251752"/>
            <a:ext cx="5539563" cy="673874"/>
          </a:xfrm>
        </p:spPr>
        <p:txBody>
          <a:bodyPr/>
          <a:lstStyle/>
          <a:p>
            <a:r>
              <a:rPr lang="sv-SE" dirty="0"/>
              <a:t>Klicka här för att ändra mall för rubrikformat</a:t>
            </a:r>
            <a:endParaRPr lang="en-GB" dirty="0"/>
          </a:p>
        </p:txBody>
      </p:sp>
      <p:sp>
        <p:nvSpPr>
          <p:cNvPr id="4" name="Platshållare för datum 3">
            <a:extLst>
              <a:ext uri="{FF2B5EF4-FFF2-40B4-BE49-F238E27FC236}">
                <a16:creationId xmlns:a16="http://schemas.microsoft.com/office/drawing/2014/main" id="{DEE58744-88EE-9F48-B53F-195692071B89}"/>
              </a:ext>
            </a:extLst>
          </p:cNvPr>
          <p:cNvSpPr>
            <a:spLocks noGrp="1"/>
          </p:cNvSpPr>
          <p:nvPr>
            <p:ph type="dt" sz="half" idx="11"/>
          </p:nvPr>
        </p:nvSpPr>
        <p:spPr/>
        <p:txBody>
          <a:bodyPr/>
          <a:lstStyle/>
          <a:p>
            <a:fld id="{141755ED-D54E-694B-A391-7B1A4BC3BA77}" type="datetime1">
              <a:rPr lang="sv-SE" smtClean="0"/>
              <a:t>2023-10-27</a:t>
            </a:fld>
            <a:endParaRPr lang="en-GB" dirty="0"/>
          </a:p>
        </p:txBody>
      </p:sp>
      <p:sp>
        <p:nvSpPr>
          <p:cNvPr id="5" name="Platshållare för bildnummer 4">
            <a:extLst>
              <a:ext uri="{FF2B5EF4-FFF2-40B4-BE49-F238E27FC236}">
                <a16:creationId xmlns:a16="http://schemas.microsoft.com/office/drawing/2014/main" id="{12052B00-675E-0049-A5DB-D785D6290EF5}"/>
              </a:ext>
            </a:extLst>
          </p:cNvPr>
          <p:cNvSpPr>
            <a:spLocks noGrp="1"/>
          </p:cNvSpPr>
          <p:nvPr>
            <p:ph type="sldNum" sz="quarter" idx="12"/>
          </p:nvPr>
        </p:nvSpPr>
        <p:spPr/>
        <p:txBody>
          <a:bodyPr/>
          <a:lstStyle/>
          <a:p>
            <a:fld id="{C338348D-F2D3-AB47-AE2A-1D59B1E58D64}" type="slidenum">
              <a:rPr lang="en-GB" smtClean="0"/>
              <a:pPr/>
              <a:t>‹N›</a:t>
            </a:fld>
            <a:endParaRPr lang="en-GB" dirty="0"/>
          </a:p>
        </p:txBody>
      </p:sp>
      <p:sp>
        <p:nvSpPr>
          <p:cNvPr id="7" name="Platshållare för bild 6">
            <a:extLst>
              <a:ext uri="{FF2B5EF4-FFF2-40B4-BE49-F238E27FC236}">
                <a16:creationId xmlns:a16="http://schemas.microsoft.com/office/drawing/2014/main" id="{4CD2FD66-7FAA-AE47-8A10-92EF24064E28}"/>
              </a:ext>
            </a:extLst>
          </p:cNvPr>
          <p:cNvSpPr>
            <a:spLocks noGrp="1"/>
          </p:cNvSpPr>
          <p:nvPr>
            <p:ph type="pic" sz="quarter" idx="13"/>
          </p:nvPr>
        </p:nvSpPr>
        <p:spPr>
          <a:xfrm>
            <a:off x="249237" y="1183342"/>
            <a:ext cx="3132000" cy="3541058"/>
          </a:xfrm>
        </p:spPr>
        <p:txBody>
          <a:bodyPr/>
          <a:lstStyle>
            <a:lvl1pPr marL="0" indent="0">
              <a:buNone/>
              <a:defRPr/>
            </a:lvl1pPr>
          </a:lstStyle>
          <a:p>
            <a:endParaRPr lang="en-GB" dirty="0"/>
          </a:p>
        </p:txBody>
      </p:sp>
      <p:sp>
        <p:nvSpPr>
          <p:cNvPr id="8" name="Platshållare för bild 6">
            <a:extLst>
              <a:ext uri="{FF2B5EF4-FFF2-40B4-BE49-F238E27FC236}">
                <a16:creationId xmlns:a16="http://schemas.microsoft.com/office/drawing/2014/main" id="{F471D766-023C-E042-B60C-5AA70DCA1212}"/>
              </a:ext>
            </a:extLst>
          </p:cNvPr>
          <p:cNvSpPr>
            <a:spLocks noGrp="1"/>
          </p:cNvSpPr>
          <p:nvPr>
            <p:ph type="pic" sz="quarter" idx="14"/>
          </p:nvPr>
        </p:nvSpPr>
        <p:spPr>
          <a:xfrm>
            <a:off x="3476762" y="1183342"/>
            <a:ext cx="3132000" cy="3541058"/>
          </a:xfrm>
        </p:spPr>
        <p:txBody>
          <a:bodyPr/>
          <a:lstStyle>
            <a:lvl1pPr marL="0" indent="0">
              <a:buNone/>
              <a:defRPr/>
            </a:lvl1pPr>
          </a:lstStyle>
          <a:p>
            <a:endParaRPr lang="en-GB" dirty="0"/>
          </a:p>
        </p:txBody>
      </p:sp>
    </p:spTree>
    <p:extLst>
      <p:ext uri="{BB962C8B-B14F-4D97-AF65-F5344CB8AC3E}">
        <p14:creationId xmlns:p14="http://schemas.microsoft.com/office/powerpoint/2010/main" val="190128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06286D3-8649-524C-AC90-FF2F69102F70}"/>
              </a:ext>
            </a:extLst>
          </p:cNvPr>
          <p:cNvSpPr>
            <a:spLocks noGrp="1"/>
          </p:cNvSpPr>
          <p:nvPr>
            <p:ph type="title"/>
          </p:nvPr>
        </p:nvSpPr>
        <p:spPr>
          <a:xfrm>
            <a:off x="1069200" y="251752"/>
            <a:ext cx="5204600" cy="673874"/>
          </a:xfrm>
        </p:spPr>
        <p:txBody>
          <a:bodyPr/>
          <a:lstStyle/>
          <a:p>
            <a:r>
              <a:rPr lang="sv-SE" dirty="0"/>
              <a:t>Klicka här för att ändra mall för rubrikformat</a:t>
            </a:r>
            <a:endParaRPr lang="en-GB" dirty="0"/>
          </a:p>
        </p:txBody>
      </p:sp>
      <p:sp>
        <p:nvSpPr>
          <p:cNvPr id="4" name="Platshållare för datum 3">
            <a:extLst>
              <a:ext uri="{FF2B5EF4-FFF2-40B4-BE49-F238E27FC236}">
                <a16:creationId xmlns:a16="http://schemas.microsoft.com/office/drawing/2014/main" id="{EE417B25-3466-4D4E-9932-2BC6E1D868B5}"/>
              </a:ext>
            </a:extLst>
          </p:cNvPr>
          <p:cNvSpPr>
            <a:spLocks noGrp="1"/>
          </p:cNvSpPr>
          <p:nvPr>
            <p:ph type="dt" sz="half" idx="11"/>
          </p:nvPr>
        </p:nvSpPr>
        <p:spPr/>
        <p:txBody>
          <a:bodyPr/>
          <a:lstStyle/>
          <a:p>
            <a:fld id="{C55EB1E9-4E18-5549-8E17-04A05D374244}" type="datetime1">
              <a:rPr lang="sv-SE" smtClean="0"/>
              <a:t>2023-10-27</a:t>
            </a:fld>
            <a:endParaRPr lang="en-GB" dirty="0"/>
          </a:p>
        </p:txBody>
      </p:sp>
      <p:sp>
        <p:nvSpPr>
          <p:cNvPr id="5" name="Platshållare för bildnummer 4">
            <a:extLst>
              <a:ext uri="{FF2B5EF4-FFF2-40B4-BE49-F238E27FC236}">
                <a16:creationId xmlns:a16="http://schemas.microsoft.com/office/drawing/2014/main" id="{31573EF2-0F29-FC4E-8D8C-6C9A6BED7D41}"/>
              </a:ext>
            </a:extLst>
          </p:cNvPr>
          <p:cNvSpPr>
            <a:spLocks noGrp="1"/>
          </p:cNvSpPr>
          <p:nvPr>
            <p:ph type="sldNum" sz="quarter" idx="12"/>
          </p:nvPr>
        </p:nvSpPr>
        <p:spPr/>
        <p:txBody>
          <a:bodyPr/>
          <a:lstStyle/>
          <a:p>
            <a:fld id="{C338348D-F2D3-AB47-AE2A-1D59B1E58D64}" type="slidenum">
              <a:rPr lang="en-GB" smtClean="0"/>
              <a:pPr/>
              <a:t>‹N›</a:t>
            </a:fld>
            <a:endParaRPr lang="en-GB" dirty="0"/>
          </a:p>
        </p:txBody>
      </p:sp>
    </p:spTree>
    <p:extLst>
      <p:ext uri="{BB962C8B-B14F-4D97-AF65-F5344CB8AC3E}">
        <p14:creationId xmlns:p14="http://schemas.microsoft.com/office/powerpoint/2010/main" val="147711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144"/>
        <p:cNvGrpSpPr/>
        <p:nvPr/>
      </p:nvGrpSpPr>
      <p:grpSpPr>
        <a:xfrm>
          <a:off x="0" y="0"/>
          <a:ext cx="0" cy="0"/>
          <a:chOff x="0" y="0"/>
          <a:chExt cx="0" cy="0"/>
        </a:xfrm>
      </p:grpSpPr>
    </p:spTree>
    <p:extLst>
      <p:ext uri="{BB962C8B-B14F-4D97-AF65-F5344CB8AC3E}">
        <p14:creationId xmlns:p14="http://schemas.microsoft.com/office/powerpoint/2010/main" val="1996793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Rak 9">
            <a:extLst>
              <a:ext uri="{FF2B5EF4-FFF2-40B4-BE49-F238E27FC236}">
                <a16:creationId xmlns:a16="http://schemas.microsoft.com/office/drawing/2014/main" id="{F42879D5-222F-0640-AA87-3AC584B52044}"/>
              </a:ext>
            </a:extLst>
          </p:cNvPr>
          <p:cNvCxnSpPr>
            <a:cxnSpLocks/>
          </p:cNvCxnSpPr>
          <p:nvPr/>
        </p:nvCxnSpPr>
        <p:spPr>
          <a:xfrm>
            <a:off x="1219201" y="27255788"/>
            <a:ext cx="29683472"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Rak 8">
            <a:extLst>
              <a:ext uri="{FF2B5EF4-FFF2-40B4-BE49-F238E27FC236}">
                <a16:creationId xmlns:a16="http://schemas.microsoft.com/office/drawing/2014/main" id="{35A3ADBA-25A7-C947-B502-691111D0D9E5}"/>
              </a:ext>
            </a:extLst>
          </p:cNvPr>
          <p:cNvCxnSpPr>
            <a:cxnSpLocks/>
          </p:cNvCxnSpPr>
          <p:nvPr/>
        </p:nvCxnSpPr>
        <p:spPr>
          <a:xfrm>
            <a:off x="250825" y="4891747"/>
            <a:ext cx="63579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Platshållare för rubrik 1">
            <a:extLst>
              <a:ext uri="{FF2B5EF4-FFF2-40B4-BE49-F238E27FC236}">
                <a16:creationId xmlns:a16="http://schemas.microsoft.com/office/drawing/2014/main" id="{785D31C7-D918-594B-BEA4-908A2623180A}"/>
              </a:ext>
            </a:extLst>
          </p:cNvPr>
          <p:cNvSpPr>
            <a:spLocks noGrp="1"/>
          </p:cNvSpPr>
          <p:nvPr>
            <p:ph type="title"/>
          </p:nvPr>
        </p:nvSpPr>
        <p:spPr>
          <a:xfrm>
            <a:off x="1069199" y="251752"/>
            <a:ext cx="5539563" cy="673874"/>
          </a:xfrm>
          <a:prstGeom prst="rect">
            <a:avLst/>
          </a:prstGeom>
        </p:spPr>
        <p:txBody>
          <a:bodyPr vert="horz" lIns="91440" tIns="45720" rIns="91440" bIns="45720" rtlCol="0" anchor="ctr">
            <a:noAutofit/>
          </a:bodyPr>
          <a:lstStyle/>
          <a:p>
            <a:r>
              <a:rPr lang="sv-SE" dirty="0"/>
              <a:t>Klicka här för att ändra mall för rubrikformat</a:t>
            </a:r>
            <a:endParaRPr lang="en-GB" dirty="0"/>
          </a:p>
        </p:txBody>
      </p:sp>
      <p:sp>
        <p:nvSpPr>
          <p:cNvPr id="3" name="Platshållare för text 2">
            <a:extLst>
              <a:ext uri="{FF2B5EF4-FFF2-40B4-BE49-F238E27FC236}">
                <a16:creationId xmlns:a16="http://schemas.microsoft.com/office/drawing/2014/main" id="{376CF093-1E8D-FF4F-B3C9-72A2B0815CB3}"/>
              </a:ext>
            </a:extLst>
          </p:cNvPr>
          <p:cNvSpPr>
            <a:spLocks noGrp="1"/>
          </p:cNvSpPr>
          <p:nvPr>
            <p:ph type="body" idx="1"/>
          </p:nvPr>
        </p:nvSpPr>
        <p:spPr>
          <a:xfrm>
            <a:off x="1069200" y="1112400"/>
            <a:ext cx="5539562" cy="3619938"/>
          </a:xfrm>
          <a:prstGeom prst="rect">
            <a:avLst/>
          </a:prstGeom>
        </p:spPr>
        <p:txBody>
          <a:bodyPr vert="horz" lIns="91440" tIns="45720" rIns="91440" bIns="45720" rtlCol="0">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sp>
        <p:nvSpPr>
          <p:cNvPr id="5" name="Platshållare för datum 4">
            <a:extLst>
              <a:ext uri="{FF2B5EF4-FFF2-40B4-BE49-F238E27FC236}">
                <a16:creationId xmlns:a16="http://schemas.microsoft.com/office/drawing/2014/main" id="{97E4CD63-A723-E743-A7FA-6B31200F61CF}"/>
              </a:ext>
            </a:extLst>
          </p:cNvPr>
          <p:cNvSpPr>
            <a:spLocks noGrp="1"/>
          </p:cNvSpPr>
          <p:nvPr>
            <p:ph type="dt" sz="half" idx="2"/>
          </p:nvPr>
        </p:nvSpPr>
        <p:spPr>
          <a:xfrm>
            <a:off x="260284" y="4949520"/>
            <a:ext cx="1543050" cy="117474"/>
          </a:xfrm>
          <a:prstGeom prst="rect">
            <a:avLst/>
          </a:prstGeom>
        </p:spPr>
        <p:txBody>
          <a:bodyPr vert="horz" wrap="none" lIns="0" tIns="0" rIns="0" bIns="0" rtlCol="0" anchor="ctr"/>
          <a:lstStyle>
            <a:lvl1pPr algn="l">
              <a:defRPr sz="600">
                <a:solidFill>
                  <a:srgbClr val="848489"/>
                </a:solidFill>
              </a:defRPr>
            </a:lvl1pPr>
          </a:lstStyle>
          <a:p>
            <a:fld id="{832A3DEB-92BA-404E-9210-96F4218B7138}" type="datetime1">
              <a:rPr lang="sv-SE" smtClean="0"/>
              <a:pPr/>
              <a:t>2023-10-27</a:t>
            </a:fld>
            <a:endParaRPr lang="en-GB" dirty="0"/>
          </a:p>
        </p:txBody>
      </p:sp>
      <p:sp>
        <p:nvSpPr>
          <p:cNvPr id="6" name="Platshållare för bildnummer 5">
            <a:extLst>
              <a:ext uri="{FF2B5EF4-FFF2-40B4-BE49-F238E27FC236}">
                <a16:creationId xmlns:a16="http://schemas.microsoft.com/office/drawing/2014/main" id="{3844A7B9-8441-734E-B26B-9C9C5C04B442}"/>
              </a:ext>
            </a:extLst>
          </p:cNvPr>
          <p:cNvSpPr>
            <a:spLocks noGrp="1"/>
          </p:cNvSpPr>
          <p:nvPr>
            <p:ph type="sldNum" sz="quarter" idx="4"/>
          </p:nvPr>
        </p:nvSpPr>
        <p:spPr>
          <a:xfrm>
            <a:off x="5065713" y="4949520"/>
            <a:ext cx="1543050" cy="117474"/>
          </a:xfrm>
          <a:prstGeom prst="rect">
            <a:avLst/>
          </a:prstGeom>
        </p:spPr>
        <p:txBody>
          <a:bodyPr vert="horz" wrap="none" lIns="0" tIns="0" rIns="0" bIns="0" rtlCol="0" anchor="ctr"/>
          <a:lstStyle>
            <a:lvl1pPr algn="r">
              <a:defRPr sz="600">
                <a:solidFill>
                  <a:srgbClr val="848489"/>
                </a:solidFill>
              </a:defRPr>
            </a:lvl1pPr>
          </a:lstStyle>
          <a:p>
            <a:fld id="{C338348D-F2D3-AB47-AE2A-1D59B1E58D64}" type="slidenum">
              <a:rPr lang="en-GB" smtClean="0"/>
              <a:pPr/>
              <a:t>‹N›</a:t>
            </a:fld>
            <a:endParaRPr lang="en-GB" dirty="0"/>
          </a:p>
        </p:txBody>
      </p:sp>
      <p:grpSp>
        <p:nvGrpSpPr>
          <p:cNvPr id="152" name="Grupp 151">
            <a:extLst>
              <a:ext uri="{FF2B5EF4-FFF2-40B4-BE49-F238E27FC236}">
                <a16:creationId xmlns:a16="http://schemas.microsoft.com/office/drawing/2014/main" id="{0BD8348A-D674-0947-A6ED-13C0B1582698}"/>
              </a:ext>
            </a:extLst>
          </p:cNvPr>
          <p:cNvGrpSpPr/>
          <p:nvPr userDrawn="1"/>
        </p:nvGrpSpPr>
        <p:grpSpPr>
          <a:xfrm>
            <a:off x="0" y="0"/>
            <a:ext cx="1172780" cy="1181100"/>
            <a:chOff x="0" y="0"/>
            <a:chExt cx="1118774" cy="1126711"/>
          </a:xfrm>
          <a:noFill/>
        </p:grpSpPr>
        <p:pic>
          <p:nvPicPr>
            <p:cNvPr id="153" name="Picture 2">
              <a:extLst>
                <a:ext uri="{FF2B5EF4-FFF2-40B4-BE49-F238E27FC236}">
                  <a16:creationId xmlns:a16="http://schemas.microsoft.com/office/drawing/2014/main" id="{27E88DB3-2B58-724F-94B3-6D5858EC3FB2}"/>
                </a:ext>
              </a:extLst>
            </p:cNvPr>
            <p:cNvPicPr>
              <a:picLocks noChangeArrowheads="1"/>
            </p:cNvPicPr>
            <p:nvPr userDrawn="1"/>
          </p:nvPicPr>
          <p:blipFill>
            <a:blip r:embed="rId12" cstate="print">
              <a:extLst>
                <a:ext uri="{28A0092B-C50C-407E-A947-70E740481C1C}">
                  <a14:useLocalDpi xmlns:a14="http://schemas.microsoft.com/office/drawing/2010/main"/>
                </a:ext>
              </a:extLst>
            </a:blip>
            <a:srcRect/>
            <a:stretch>
              <a:fillRect/>
            </a:stretch>
          </p:blipFill>
          <p:spPr bwMode="auto">
            <a:xfrm>
              <a:off x="238674" y="237964"/>
              <a:ext cx="641393" cy="6497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54" name="Grupp 153">
              <a:extLst>
                <a:ext uri="{FF2B5EF4-FFF2-40B4-BE49-F238E27FC236}">
                  <a16:creationId xmlns:a16="http://schemas.microsoft.com/office/drawing/2014/main" id="{C9137A9B-3C3A-8345-BF55-1E04F0DED5B8}"/>
                </a:ext>
              </a:extLst>
            </p:cNvPr>
            <p:cNvGrpSpPr>
              <a:grpSpLocks noChangeAspect="1"/>
            </p:cNvGrpSpPr>
            <p:nvPr/>
          </p:nvGrpSpPr>
          <p:grpSpPr>
            <a:xfrm>
              <a:off x="440017" y="0"/>
              <a:ext cx="238707" cy="238781"/>
              <a:chOff x="2212991" y="4839051"/>
              <a:chExt cx="754419" cy="754653"/>
            </a:xfrm>
            <a:grpFill/>
          </p:grpSpPr>
          <p:sp>
            <p:nvSpPr>
              <p:cNvPr id="185" name="Rektangel 184">
                <a:extLst>
                  <a:ext uri="{FF2B5EF4-FFF2-40B4-BE49-F238E27FC236}">
                    <a16:creationId xmlns:a16="http://schemas.microsoft.com/office/drawing/2014/main" id="{6AB056EB-B216-B147-A21E-3AE54831E264}"/>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6" name="Rektangel 185">
                <a:extLst>
                  <a:ext uri="{FF2B5EF4-FFF2-40B4-BE49-F238E27FC236}">
                    <a16:creationId xmlns:a16="http://schemas.microsoft.com/office/drawing/2014/main" id="{84214226-7F5E-3242-8A15-06A25E013361}"/>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7" name="Rektangel 186">
                <a:extLst>
                  <a:ext uri="{FF2B5EF4-FFF2-40B4-BE49-F238E27FC236}">
                    <a16:creationId xmlns:a16="http://schemas.microsoft.com/office/drawing/2014/main" id="{A797F8DB-3B40-BA41-B934-C29841ECE4D1}"/>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8" name="Rektangel 187">
                <a:extLst>
                  <a:ext uri="{FF2B5EF4-FFF2-40B4-BE49-F238E27FC236}">
                    <a16:creationId xmlns:a16="http://schemas.microsoft.com/office/drawing/2014/main" id="{0CC01FCF-BC98-2048-B2CD-02C468FEB6EB}"/>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9" name="Rektangel 188">
                <a:extLst>
                  <a:ext uri="{FF2B5EF4-FFF2-40B4-BE49-F238E27FC236}">
                    <a16:creationId xmlns:a16="http://schemas.microsoft.com/office/drawing/2014/main" id="{2A7817FA-BAF6-9E43-A6E1-366F6D8FE534}"/>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0" name="Rektangel 189">
                <a:extLst>
                  <a:ext uri="{FF2B5EF4-FFF2-40B4-BE49-F238E27FC236}">
                    <a16:creationId xmlns:a16="http://schemas.microsoft.com/office/drawing/2014/main" id="{5EEF26F1-F444-6E45-AA54-4F4131F60466}"/>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1" name="Rektangel 190">
                <a:extLst>
                  <a:ext uri="{FF2B5EF4-FFF2-40B4-BE49-F238E27FC236}">
                    <a16:creationId xmlns:a16="http://schemas.microsoft.com/office/drawing/2014/main" id="{173F4CEC-B750-3345-BE30-745AE82FF6FC}"/>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2" name="Rektangel 191">
                <a:extLst>
                  <a:ext uri="{FF2B5EF4-FFF2-40B4-BE49-F238E27FC236}">
                    <a16:creationId xmlns:a16="http://schemas.microsoft.com/office/drawing/2014/main" id="{B7B99E1F-3C73-774D-A1D4-26390B3DEB20}"/>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3" name="Rektangel 192">
                <a:extLst>
                  <a:ext uri="{FF2B5EF4-FFF2-40B4-BE49-F238E27FC236}">
                    <a16:creationId xmlns:a16="http://schemas.microsoft.com/office/drawing/2014/main" id="{DCA7B2DE-F1DE-224E-8CAE-BA9A37C73B64}"/>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55" name="Grupp 154">
              <a:extLst>
                <a:ext uri="{FF2B5EF4-FFF2-40B4-BE49-F238E27FC236}">
                  <a16:creationId xmlns:a16="http://schemas.microsoft.com/office/drawing/2014/main" id="{F730D155-D7A1-2E4C-9BCE-018F0DAB7443}"/>
                </a:ext>
              </a:extLst>
            </p:cNvPr>
            <p:cNvGrpSpPr>
              <a:grpSpLocks noChangeAspect="1"/>
            </p:cNvGrpSpPr>
            <p:nvPr/>
          </p:nvGrpSpPr>
          <p:grpSpPr>
            <a:xfrm>
              <a:off x="440017" y="887930"/>
              <a:ext cx="238707" cy="238781"/>
              <a:chOff x="2212991" y="4839051"/>
              <a:chExt cx="754419" cy="754653"/>
            </a:xfrm>
            <a:grpFill/>
          </p:grpSpPr>
          <p:sp>
            <p:nvSpPr>
              <p:cNvPr id="176" name="Rektangel 175">
                <a:extLst>
                  <a:ext uri="{FF2B5EF4-FFF2-40B4-BE49-F238E27FC236}">
                    <a16:creationId xmlns:a16="http://schemas.microsoft.com/office/drawing/2014/main" id="{0D7660F1-23A1-864D-BFBA-95295D93985D}"/>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7" name="Rektangel 176">
                <a:extLst>
                  <a:ext uri="{FF2B5EF4-FFF2-40B4-BE49-F238E27FC236}">
                    <a16:creationId xmlns:a16="http://schemas.microsoft.com/office/drawing/2014/main" id="{26E6A116-202B-D140-93AE-DF981EBA1171}"/>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8" name="Rektangel 177">
                <a:extLst>
                  <a:ext uri="{FF2B5EF4-FFF2-40B4-BE49-F238E27FC236}">
                    <a16:creationId xmlns:a16="http://schemas.microsoft.com/office/drawing/2014/main" id="{995217B2-50B6-B746-97FB-8A57C600C835}"/>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9" name="Rektangel 178">
                <a:extLst>
                  <a:ext uri="{FF2B5EF4-FFF2-40B4-BE49-F238E27FC236}">
                    <a16:creationId xmlns:a16="http://schemas.microsoft.com/office/drawing/2014/main" id="{57A96E6B-2DC4-1641-AAF4-8BB160DEFD10}"/>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0" name="Rektangel 179">
                <a:extLst>
                  <a:ext uri="{FF2B5EF4-FFF2-40B4-BE49-F238E27FC236}">
                    <a16:creationId xmlns:a16="http://schemas.microsoft.com/office/drawing/2014/main" id="{92DF78E2-40F2-A146-8CBC-4DD86742A666}"/>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1" name="Rektangel 180">
                <a:extLst>
                  <a:ext uri="{FF2B5EF4-FFF2-40B4-BE49-F238E27FC236}">
                    <a16:creationId xmlns:a16="http://schemas.microsoft.com/office/drawing/2014/main" id="{0F78E5EF-422E-264A-8D7B-4F6A06B6F647}"/>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2" name="Rektangel 181">
                <a:extLst>
                  <a:ext uri="{FF2B5EF4-FFF2-40B4-BE49-F238E27FC236}">
                    <a16:creationId xmlns:a16="http://schemas.microsoft.com/office/drawing/2014/main" id="{71961281-137D-D647-97E8-B49E61B12B2C}"/>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3" name="Rektangel 182">
                <a:extLst>
                  <a:ext uri="{FF2B5EF4-FFF2-40B4-BE49-F238E27FC236}">
                    <a16:creationId xmlns:a16="http://schemas.microsoft.com/office/drawing/2014/main" id="{6B5426E5-561E-A849-814D-177B573C7277}"/>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4" name="Rektangel 183">
                <a:extLst>
                  <a:ext uri="{FF2B5EF4-FFF2-40B4-BE49-F238E27FC236}">
                    <a16:creationId xmlns:a16="http://schemas.microsoft.com/office/drawing/2014/main" id="{C7448637-830E-EC4A-B4F8-3DC6598C3CC5}"/>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56" name="Grupp 155">
              <a:extLst>
                <a:ext uri="{FF2B5EF4-FFF2-40B4-BE49-F238E27FC236}">
                  <a16:creationId xmlns:a16="http://schemas.microsoft.com/office/drawing/2014/main" id="{6D7D15B0-61BF-384C-90EF-192B42CF5035}"/>
                </a:ext>
              </a:extLst>
            </p:cNvPr>
            <p:cNvGrpSpPr>
              <a:grpSpLocks noChangeAspect="1"/>
            </p:cNvGrpSpPr>
            <p:nvPr/>
          </p:nvGrpSpPr>
          <p:grpSpPr>
            <a:xfrm>
              <a:off x="0" y="443465"/>
              <a:ext cx="238707" cy="238781"/>
              <a:chOff x="2212991" y="4839051"/>
              <a:chExt cx="754419" cy="754653"/>
            </a:xfrm>
            <a:grpFill/>
          </p:grpSpPr>
          <p:sp>
            <p:nvSpPr>
              <p:cNvPr id="167" name="Rektangel 166">
                <a:extLst>
                  <a:ext uri="{FF2B5EF4-FFF2-40B4-BE49-F238E27FC236}">
                    <a16:creationId xmlns:a16="http://schemas.microsoft.com/office/drawing/2014/main" id="{C49DE471-0926-4146-AEAC-6141EEDC517F}"/>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8" name="Rektangel 167">
                <a:extLst>
                  <a:ext uri="{FF2B5EF4-FFF2-40B4-BE49-F238E27FC236}">
                    <a16:creationId xmlns:a16="http://schemas.microsoft.com/office/drawing/2014/main" id="{C855E81C-DBB2-944B-BE2C-2416DAAE5CDB}"/>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9" name="Rektangel 168">
                <a:extLst>
                  <a:ext uri="{FF2B5EF4-FFF2-40B4-BE49-F238E27FC236}">
                    <a16:creationId xmlns:a16="http://schemas.microsoft.com/office/drawing/2014/main" id="{F2E1332B-8247-3B45-A53D-CCE99341BD53}"/>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0" name="Rektangel 169">
                <a:extLst>
                  <a:ext uri="{FF2B5EF4-FFF2-40B4-BE49-F238E27FC236}">
                    <a16:creationId xmlns:a16="http://schemas.microsoft.com/office/drawing/2014/main" id="{D2F67768-E5D7-484A-8D0A-D262BF0D692F}"/>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1" name="Rektangel 170">
                <a:extLst>
                  <a:ext uri="{FF2B5EF4-FFF2-40B4-BE49-F238E27FC236}">
                    <a16:creationId xmlns:a16="http://schemas.microsoft.com/office/drawing/2014/main" id="{BE15C129-528E-E643-9225-0240DD355014}"/>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2" name="Rektangel 171">
                <a:extLst>
                  <a:ext uri="{FF2B5EF4-FFF2-40B4-BE49-F238E27FC236}">
                    <a16:creationId xmlns:a16="http://schemas.microsoft.com/office/drawing/2014/main" id="{694C6E98-0C43-EE49-9DB2-CDA0E045AD87}"/>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3" name="Rektangel 172">
                <a:extLst>
                  <a:ext uri="{FF2B5EF4-FFF2-40B4-BE49-F238E27FC236}">
                    <a16:creationId xmlns:a16="http://schemas.microsoft.com/office/drawing/2014/main" id="{9643F8ED-1416-064A-A76C-C5A4C4F40400}"/>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4" name="Rektangel 173">
                <a:extLst>
                  <a:ext uri="{FF2B5EF4-FFF2-40B4-BE49-F238E27FC236}">
                    <a16:creationId xmlns:a16="http://schemas.microsoft.com/office/drawing/2014/main" id="{698B91F4-5128-C54D-A616-F3ACBC994C5E}"/>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5" name="Rektangel 174">
                <a:extLst>
                  <a:ext uri="{FF2B5EF4-FFF2-40B4-BE49-F238E27FC236}">
                    <a16:creationId xmlns:a16="http://schemas.microsoft.com/office/drawing/2014/main" id="{E2C10C6C-B60D-3E46-92C6-DB6E2C18D44B}"/>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57" name="Grupp 156">
              <a:extLst>
                <a:ext uri="{FF2B5EF4-FFF2-40B4-BE49-F238E27FC236}">
                  <a16:creationId xmlns:a16="http://schemas.microsoft.com/office/drawing/2014/main" id="{00A2016F-7E7A-0644-9AB0-2F25BD2AE2A7}"/>
                </a:ext>
              </a:extLst>
            </p:cNvPr>
            <p:cNvGrpSpPr>
              <a:grpSpLocks noChangeAspect="1"/>
            </p:cNvGrpSpPr>
            <p:nvPr/>
          </p:nvGrpSpPr>
          <p:grpSpPr>
            <a:xfrm>
              <a:off x="880067" y="443465"/>
              <a:ext cx="238707" cy="238781"/>
              <a:chOff x="2212991" y="4839051"/>
              <a:chExt cx="754419" cy="754653"/>
            </a:xfrm>
            <a:grpFill/>
          </p:grpSpPr>
          <p:sp>
            <p:nvSpPr>
              <p:cNvPr id="158" name="Rektangel 157">
                <a:extLst>
                  <a:ext uri="{FF2B5EF4-FFF2-40B4-BE49-F238E27FC236}">
                    <a16:creationId xmlns:a16="http://schemas.microsoft.com/office/drawing/2014/main" id="{755765D1-6CA8-9F48-86B3-4090F91521EC}"/>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9" name="Rektangel 158">
                <a:extLst>
                  <a:ext uri="{FF2B5EF4-FFF2-40B4-BE49-F238E27FC236}">
                    <a16:creationId xmlns:a16="http://schemas.microsoft.com/office/drawing/2014/main" id="{64EBD69A-04A5-C54A-9FC7-3F2F42359690}"/>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0" name="Rektangel 159">
                <a:extLst>
                  <a:ext uri="{FF2B5EF4-FFF2-40B4-BE49-F238E27FC236}">
                    <a16:creationId xmlns:a16="http://schemas.microsoft.com/office/drawing/2014/main" id="{3E5D70D6-A4EC-0B4C-B917-F247AE4EA3B4}"/>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1" name="Rektangel 160">
                <a:extLst>
                  <a:ext uri="{FF2B5EF4-FFF2-40B4-BE49-F238E27FC236}">
                    <a16:creationId xmlns:a16="http://schemas.microsoft.com/office/drawing/2014/main" id="{4BA847BC-CFF7-FE4F-B48F-E56996FA27AB}"/>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2" name="Rektangel 161">
                <a:extLst>
                  <a:ext uri="{FF2B5EF4-FFF2-40B4-BE49-F238E27FC236}">
                    <a16:creationId xmlns:a16="http://schemas.microsoft.com/office/drawing/2014/main" id="{67BAA50C-708E-A141-A5E9-AAE6A3E6F402}"/>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3" name="Rektangel 162">
                <a:extLst>
                  <a:ext uri="{FF2B5EF4-FFF2-40B4-BE49-F238E27FC236}">
                    <a16:creationId xmlns:a16="http://schemas.microsoft.com/office/drawing/2014/main" id="{1752DD8E-B4F5-2941-880F-000CE418C173}"/>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4" name="Rektangel 163">
                <a:extLst>
                  <a:ext uri="{FF2B5EF4-FFF2-40B4-BE49-F238E27FC236}">
                    <a16:creationId xmlns:a16="http://schemas.microsoft.com/office/drawing/2014/main" id="{C136926A-DBA0-5340-8A63-61FAA4D9784A}"/>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5" name="Rektangel 164">
                <a:extLst>
                  <a:ext uri="{FF2B5EF4-FFF2-40B4-BE49-F238E27FC236}">
                    <a16:creationId xmlns:a16="http://schemas.microsoft.com/office/drawing/2014/main" id="{65D4F645-E93B-1347-8381-49B273DFFF78}"/>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6" name="Rektangel 165">
                <a:extLst>
                  <a:ext uri="{FF2B5EF4-FFF2-40B4-BE49-F238E27FC236}">
                    <a16:creationId xmlns:a16="http://schemas.microsoft.com/office/drawing/2014/main" id="{B7EC85DA-3C44-3540-8C45-F869B2ADF65F}"/>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spTree>
  </p:cSld>
  <p:clrMap bg1="lt1" tx1="dk1" bg2="lt2" tx2="dk2" accent1="accent1" accent2="accent2" accent3="accent3" accent4="accent4" accent5="accent5" accent6="accent6" hlink="hlink" folHlink="folHlink"/>
  <p:sldLayoutIdLst>
    <p:sldLayoutId id="2147483772" r:id="rId1"/>
    <p:sldLayoutId id="2147483773" r:id="rId2"/>
    <p:sldLayoutId id="2147483786" r:id="rId3"/>
    <p:sldLayoutId id="2147483800" r:id="rId4"/>
    <p:sldLayoutId id="2147483801" r:id="rId5"/>
    <p:sldLayoutId id="2147483803" r:id="rId6"/>
    <p:sldLayoutId id="2147483802" r:id="rId7"/>
    <p:sldLayoutId id="2147483799" r:id="rId8"/>
    <p:sldLayoutId id="2147483804" r:id="rId9"/>
    <p:sldLayoutId id="2147483805"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rtl="0" eaLnBrk="1" fontAlgn="base" hangingPunct="1">
        <a:lnSpc>
          <a:spcPts val="2250"/>
        </a:lnSpc>
        <a:spcBef>
          <a:spcPct val="0"/>
        </a:spcBef>
        <a:spcAft>
          <a:spcPct val="0"/>
        </a:spcAft>
        <a:defRPr sz="2000" b="1" kern="1200">
          <a:solidFill>
            <a:schemeClr val="tx1"/>
          </a:solidFill>
          <a:latin typeface="+mj-lt"/>
          <a:ea typeface="+mj-ea"/>
          <a:cs typeface="+mj-cs"/>
        </a:defRPr>
      </a:lvl1pPr>
      <a:lvl2pPr algn="l" rtl="0" eaLnBrk="1" fontAlgn="base" hangingPunct="1">
        <a:lnSpc>
          <a:spcPts val="2250"/>
        </a:lnSpc>
        <a:spcBef>
          <a:spcPct val="0"/>
        </a:spcBef>
        <a:spcAft>
          <a:spcPct val="0"/>
        </a:spcAft>
        <a:defRPr sz="1950" b="1">
          <a:solidFill>
            <a:schemeClr val="tx1"/>
          </a:solidFill>
          <a:latin typeface="Arial" panose="020B0604020202020204" pitchFamily="34" charset="0"/>
        </a:defRPr>
      </a:lvl2pPr>
      <a:lvl3pPr algn="l" rtl="0" eaLnBrk="1" fontAlgn="base" hangingPunct="1">
        <a:lnSpc>
          <a:spcPts val="2250"/>
        </a:lnSpc>
        <a:spcBef>
          <a:spcPct val="0"/>
        </a:spcBef>
        <a:spcAft>
          <a:spcPct val="0"/>
        </a:spcAft>
        <a:defRPr sz="1950" b="1">
          <a:solidFill>
            <a:schemeClr val="tx1"/>
          </a:solidFill>
          <a:latin typeface="Arial" panose="020B0604020202020204" pitchFamily="34" charset="0"/>
        </a:defRPr>
      </a:lvl3pPr>
      <a:lvl4pPr algn="l" rtl="0" eaLnBrk="1" fontAlgn="base" hangingPunct="1">
        <a:lnSpc>
          <a:spcPts val="2250"/>
        </a:lnSpc>
        <a:spcBef>
          <a:spcPct val="0"/>
        </a:spcBef>
        <a:spcAft>
          <a:spcPct val="0"/>
        </a:spcAft>
        <a:defRPr sz="1950" b="1">
          <a:solidFill>
            <a:schemeClr val="tx1"/>
          </a:solidFill>
          <a:latin typeface="Arial" panose="020B0604020202020204" pitchFamily="34" charset="0"/>
        </a:defRPr>
      </a:lvl4pPr>
      <a:lvl5pPr algn="l" rtl="0" eaLnBrk="1" fontAlgn="base" hangingPunct="1">
        <a:lnSpc>
          <a:spcPts val="2250"/>
        </a:lnSpc>
        <a:spcBef>
          <a:spcPct val="0"/>
        </a:spcBef>
        <a:spcAft>
          <a:spcPct val="0"/>
        </a:spcAft>
        <a:defRPr sz="1950" b="1">
          <a:solidFill>
            <a:schemeClr val="tx1"/>
          </a:solidFill>
          <a:latin typeface="Arial" panose="020B0604020202020204" pitchFamily="34" charset="0"/>
        </a:defRPr>
      </a:lvl5pPr>
      <a:lvl6pPr marL="342900" algn="l" rtl="0" eaLnBrk="1" fontAlgn="base" hangingPunct="1">
        <a:lnSpc>
          <a:spcPts val="2250"/>
        </a:lnSpc>
        <a:spcBef>
          <a:spcPct val="0"/>
        </a:spcBef>
        <a:spcAft>
          <a:spcPct val="0"/>
        </a:spcAft>
        <a:defRPr sz="1950" b="1">
          <a:solidFill>
            <a:schemeClr val="tx1"/>
          </a:solidFill>
          <a:latin typeface="Arial" panose="020B0604020202020204" pitchFamily="34" charset="0"/>
        </a:defRPr>
      </a:lvl6pPr>
      <a:lvl7pPr marL="685800" algn="l" rtl="0" eaLnBrk="1" fontAlgn="base" hangingPunct="1">
        <a:lnSpc>
          <a:spcPts val="2250"/>
        </a:lnSpc>
        <a:spcBef>
          <a:spcPct val="0"/>
        </a:spcBef>
        <a:spcAft>
          <a:spcPct val="0"/>
        </a:spcAft>
        <a:defRPr sz="1950" b="1">
          <a:solidFill>
            <a:schemeClr val="tx1"/>
          </a:solidFill>
          <a:latin typeface="Arial" panose="020B0604020202020204" pitchFamily="34" charset="0"/>
        </a:defRPr>
      </a:lvl7pPr>
      <a:lvl8pPr marL="1028700" algn="l" rtl="0" eaLnBrk="1" fontAlgn="base" hangingPunct="1">
        <a:lnSpc>
          <a:spcPts val="2250"/>
        </a:lnSpc>
        <a:spcBef>
          <a:spcPct val="0"/>
        </a:spcBef>
        <a:spcAft>
          <a:spcPct val="0"/>
        </a:spcAft>
        <a:defRPr sz="1950" b="1">
          <a:solidFill>
            <a:schemeClr val="tx1"/>
          </a:solidFill>
          <a:latin typeface="Arial" panose="020B0604020202020204" pitchFamily="34" charset="0"/>
        </a:defRPr>
      </a:lvl8pPr>
      <a:lvl9pPr marL="1371600" algn="l" rtl="0" eaLnBrk="1" fontAlgn="base" hangingPunct="1">
        <a:lnSpc>
          <a:spcPts val="2250"/>
        </a:lnSpc>
        <a:spcBef>
          <a:spcPct val="0"/>
        </a:spcBef>
        <a:spcAft>
          <a:spcPct val="0"/>
        </a:spcAft>
        <a:defRPr sz="1950" b="1">
          <a:solidFill>
            <a:schemeClr val="tx1"/>
          </a:solidFill>
          <a:latin typeface="Arial" panose="020B0604020202020204" pitchFamily="34" charset="0"/>
        </a:defRPr>
      </a:lvl9pPr>
    </p:titleStyle>
    <p:bodyStyle>
      <a:lvl1pPr marL="166688" indent="-166688" algn="l" rtl="0" eaLnBrk="1" fontAlgn="base" hangingPunct="1">
        <a:lnSpc>
          <a:spcPct val="90000"/>
        </a:lnSpc>
        <a:spcBef>
          <a:spcPts val="750"/>
        </a:spcBef>
        <a:spcAft>
          <a:spcPts val="150"/>
        </a:spcAft>
        <a:buClr>
          <a:schemeClr val="tx1"/>
        </a:buClr>
        <a:buFont typeface="Arial" panose="020B0604020202020204" pitchFamily="34" charset="0"/>
        <a:buChar char="•"/>
        <a:tabLst/>
        <a:defRPr sz="1400" kern="1200">
          <a:solidFill>
            <a:schemeClr val="tx1"/>
          </a:solidFill>
          <a:latin typeface="+mn-lt"/>
          <a:ea typeface="+mn-ea"/>
          <a:cs typeface="+mn-cs"/>
        </a:defRPr>
      </a:lvl1pPr>
      <a:lvl2pPr marL="334566" indent="-167879" algn="l" rtl="0" eaLnBrk="1" fontAlgn="base" hangingPunct="1">
        <a:lnSpc>
          <a:spcPct val="90000"/>
        </a:lnSpc>
        <a:spcBef>
          <a:spcPts val="450"/>
        </a:spcBef>
        <a:spcAft>
          <a:spcPct val="0"/>
        </a:spcAft>
        <a:buFont typeface="Systemtypsnitt"/>
        <a:buChar char="–"/>
        <a:tabLst/>
        <a:defRPr sz="1200" kern="1200">
          <a:solidFill>
            <a:schemeClr val="tx1"/>
          </a:solidFill>
          <a:latin typeface="+mn-lt"/>
          <a:ea typeface="+mn-ea"/>
          <a:cs typeface="+mn-cs"/>
        </a:defRPr>
      </a:lvl2pPr>
      <a:lvl3pPr marL="502444" indent="-167879" algn="l" rtl="0" eaLnBrk="1" fontAlgn="base" hangingPunct="1">
        <a:lnSpc>
          <a:spcPct val="90000"/>
        </a:lnSpc>
        <a:spcBef>
          <a:spcPts val="450"/>
        </a:spcBef>
        <a:spcAft>
          <a:spcPct val="0"/>
        </a:spcAft>
        <a:buFont typeface="Systemtypsnitt"/>
        <a:buChar char="&gt;"/>
        <a:tabLst/>
        <a:defRPr sz="1200" i="1" kern="1200">
          <a:solidFill>
            <a:schemeClr val="tx1"/>
          </a:solidFill>
          <a:latin typeface="+mn-lt"/>
          <a:ea typeface="+mn-ea"/>
          <a:cs typeface="+mn-cs"/>
        </a:defRPr>
      </a:lvl3pPr>
      <a:lvl4pPr marL="634604" indent="-132160" algn="l" rtl="0" eaLnBrk="1" fontAlgn="base" hangingPunct="1">
        <a:lnSpc>
          <a:spcPct val="90000"/>
        </a:lnSpc>
        <a:spcBef>
          <a:spcPts val="450"/>
        </a:spcBef>
        <a:spcAft>
          <a:spcPct val="0"/>
        </a:spcAft>
        <a:buFont typeface="Arial" panose="020B0604020202020204" pitchFamily="34" charset="0"/>
        <a:buChar char="•"/>
        <a:tabLst/>
        <a:defRPr sz="1000" kern="1200">
          <a:solidFill>
            <a:schemeClr val="tx1"/>
          </a:solidFill>
          <a:latin typeface="+mn-lt"/>
          <a:ea typeface="+mn-ea"/>
          <a:cs typeface="+mn-cs"/>
        </a:defRPr>
      </a:lvl4pPr>
      <a:lvl5pPr marL="834629" indent="-200025" algn="l" rtl="0" eaLnBrk="1" fontAlgn="base" hangingPunct="1">
        <a:lnSpc>
          <a:spcPct val="90000"/>
        </a:lnSpc>
        <a:spcBef>
          <a:spcPts val="450"/>
        </a:spcBef>
        <a:spcAft>
          <a:spcPct val="0"/>
        </a:spcAft>
        <a:buFont typeface="Arial" panose="020B0604020202020204" pitchFamily="34" charset="0"/>
        <a:buChar char="–"/>
        <a:tabLst/>
        <a:defRPr sz="10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160" userDrawn="1">
          <p15:clr>
            <a:srgbClr val="F26B43"/>
          </p15:clr>
        </p15:guide>
        <p15:guide id="3" pos="740" userDrawn="1">
          <p15:clr>
            <a:srgbClr val="F26B43"/>
          </p15:clr>
        </p15:guide>
        <p15:guide id="4" pos="3952" userDrawn="1">
          <p15:clr>
            <a:srgbClr val="F26B43"/>
          </p15:clr>
        </p15:guide>
        <p15:guide id="5" orient="horz" pos="742" userDrawn="1">
          <p15:clr>
            <a:srgbClr val="F26B43"/>
          </p15:clr>
        </p15:guide>
        <p15:guide id="7" pos="158" userDrawn="1">
          <p15:clr>
            <a:srgbClr val="F26B43"/>
          </p15:clr>
        </p15:guide>
        <p15:guide id="9" orient="horz" pos="584" userDrawn="1">
          <p15:clr>
            <a:srgbClr val="F26B43"/>
          </p15:clr>
        </p15:guide>
        <p15:guide id="10" orient="horz" pos="156" userDrawn="1">
          <p15:clr>
            <a:srgbClr val="F26B43"/>
          </p15:clr>
        </p15:guide>
        <p15:guide id="11" pos="4163" userDrawn="1">
          <p15:clr>
            <a:srgbClr val="F26B43"/>
          </p15:clr>
        </p15:guide>
        <p15:guide id="12" pos="581" userDrawn="1">
          <p15:clr>
            <a:srgbClr val="F26B43"/>
          </p15:clr>
        </p15:guide>
        <p15:guide id="15" orient="horz" pos="3085" userDrawn="1">
          <p15:clr>
            <a:srgbClr val="F26B43"/>
          </p15:clr>
        </p15:guide>
        <p15:guide id="16" orient="horz" pos="2981" userDrawn="1">
          <p15:clr>
            <a:srgbClr val="F26B43"/>
          </p15:clr>
        </p15:guide>
        <p15:guide id="17" pos="36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9.xml"/><Relationship Id="rId5" Type="http://schemas.openxmlformats.org/officeDocument/2006/relationships/image" Target="../media/image50.jpeg"/><Relationship Id="rId4" Type="http://schemas.openxmlformats.org/officeDocument/2006/relationships/image" Target="../media/image49.jpeg"/></Relationships>
</file>

<file path=ppt/slides/_rels/slide2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9.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customXml" Target="../ink/ink2.xml"/><Relationship Id="rId4" Type="http://schemas.openxmlformats.org/officeDocument/2006/relationships/image" Target="../media/image59.png"/><Relationship Id="rId9"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txBox="1"/>
          <p:nvPr/>
        </p:nvSpPr>
        <p:spPr>
          <a:xfrm>
            <a:off x="1232437" y="1428101"/>
            <a:ext cx="4393125" cy="417825"/>
          </a:xfrm>
          <a:prstGeom prst="rect">
            <a:avLst/>
          </a:prstGeom>
          <a:noFill/>
          <a:ln>
            <a:noFill/>
          </a:ln>
        </p:spPr>
        <p:txBody>
          <a:bodyPr spcFirstLastPara="1" wrap="square" lIns="67500" tIns="33750" rIns="67500" bIns="33750" anchor="t" anchorCtr="0">
            <a:noAutofit/>
          </a:bodyPr>
          <a:lstStyle/>
          <a:p>
            <a:pPr algn="ctr">
              <a:spcBef>
                <a:spcPts val="0"/>
              </a:spcBef>
              <a:spcAft>
                <a:spcPts val="0"/>
              </a:spcAft>
            </a:pPr>
            <a:r>
              <a:rPr lang="en" sz="2400" b="1" dirty="0">
                <a:latin typeface="Calibri" panose="020F0502020204030204" pitchFamily="34" charset="0"/>
                <a:ea typeface="Calibri" panose="020F0502020204030204" pitchFamily="34" charset="0"/>
                <a:cs typeface="Calibri" panose="020F0502020204030204" pitchFamily="34" charset="0"/>
              </a:rPr>
              <a:t>MATLAB CODES FOR RANGE AND VELOCITY MEASUREMENTS</a:t>
            </a:r>
            <a:endParaRPr sz="2400" b="1"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2" name="CasellaDiTesto 1">
            <a:extLst>
              <a:ext uri="{FF2B5EF4-FFF2-40B4-BE49-F238E27FC236}">
                <a16:creationId xmlns:a16="http://schemas.microsoft.com/office/drawing/2014/main" id="{6C9E899C-1C42-A627-C763-7951C85190C3}"/>
              </a:ext>
            </a:extLst>
          </p:cNvPr>
          <p:cNvSpPr txBox="1"/>
          <p:nvPr/>
        </p:nvSpPr>
        <p:spPr>
          <a:xfrm>
            <a:off x="2723421" y="2294751"/>
            <a:ext cx="1411156" cy="276999"/>
          </a:xfrm>
          <a:prstGeom prst="rect">
            <a:avLst/>
          </a:prstGeom>
          <a:noFill/>
        </p:spPr>
        <p:txBody>
          <a:bodyPr wrap="none" rtlCol="0">
            <a:spAutoFit/>
          </a:bodyPr>
          <a:lstStyle/>
          <a:p>
            <a:r>
              <a:rPr lang="it-IT" sz="1200" dirty="0">
                <a:latin typeface="Calibri" panose="020F0502020204030204" pitchFamily="34" charset="0"/>
                <a:ea typeface="Calibri" panose="020F0502020204030204" pitchFamily="34" charset="0"/>
                <a:cs typeface="Calibri" panose="020F0502020204030204" pitchFamily="34" charset="0"/>
              </a:rPr>
              <a:t>Job Mattew George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diagramma, Piano, Disegno tecnico&#10;&#10;Descrizione generata automaticamente">
            <a:extLst>
              <a:ext uri="{FF2B5EF4-FFF2-40B4-BE49-F238E27FC236}">
                <a16:creationId xmlns:a16="http://schemas.microsoft.com/office/drawing/2014/main" id="{6537DBE8-1A27-EC73-9E76-ABCFC4909C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4466" y="998149"/>
            <a:ext cx="3153535" cy="2283023"/>
          </a:xfrm>
          <a:prstGeom prst="rect">
            <a:avLst/>
          </a:prstGeom>
        </p:spPr>
      </p:pic>
      <p:sp>
        <p:nvSpPr>
          <p:cNvPr id="5" name="Connettore diritto 4">
            <a:extLst>
              <a:ext uri="{FF2B5EF4-FFF2-40B4-BE49-F238E27FC236}">
                <a16:creationId xmlns:a16="http://schemas.microsoft.com/office/drawing/2014/main" id="{DE5D07EE-BCB4-EA22-E051-EA6374F68C03}"/>
              </a:ext>
            </a:extLst>
          </p:cNvPr>
          <p:cNvSpPr/>
          <p:nvPr/>
        </p:nvSpPr>
        <p:spPr>
          <a:xfrm flipH="1">
            <a:off x="5814060" y="2061032"/>
            <a:ext cx="899160" cy="1220139"/>
          </a:xfrm>
          <a:prstGeom prst="line">
            <a:avLst/>
          </a:prstGeom>
          <a:ln w="0">
            <a:solidFill>
              <a:srgbClr val="FF0000"/>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ndParaRPr>
          </a:p>
        </p:txBody>
      </p:sp>
      <p:sp>
        <p:nvSpPr>
          <p:cNvPr id="6" name="CasellaDiTesto 5">
            <a:extLst>
              <a:ext uri="{FF2B5EF4-FFF2-40B4-BE49-F238E27FC236}">
                <a16:creationId xmlns:a16="http://schemas.microsoft.com/office/drawing/2014/main" id="{4CA87CD6-AED4-732C-20F4-13FF36C1D2A2}"/>
              </a:ext>
            </a:extLst>
          </p:cNvPr>
          <p:cNvSpPr txBox="1"/>
          <p:nvPr/>
        </p:nvSpPr>
        <p:spPr>
          <a:xfrm>
            <a:off x="5065560" y="3281172"/>
            <a:ext cx="1215397" cy="292388"/>
          </a:xfrm>
          <a:prstGeom prst="rect">
            <a:avLst/>
          </a:prstGeom>
          <a:noFill/>
        </p:spPr>
        <p:txBody>
          <a:bodyPr wrap="none" rtlCol="0">
            <a:spAutoFit/>
          </a:bodyPr>
          <a:lstStyle/>
          <a:p>
            <a:r>
              <a:rPr lang="it-IT" sz="1300" dirty="0" err="1"/>
              <a:t>Probing</a:t>
            </a:r>
            <a:r>
              <a:rPr lang="it-IT" sz="1300" dirty="0"/>
              <a:t> point.</a:t>
            </a:r>
          </a:p>
        </p:txBody>
      </p:sp>
      <p:sp>
        <p:nvSpPr>
          <p:cNvPr id="8" name="CasellaDiTesto 7">
            <a:extLst>
              <a:ext uri="{FF2B5EF4-FFF2-40B4-BE49-F238E27FC236}">
                <a16:creationId xmlns:a16="http://schemas.microsoft.com/office/drawing/2014/main" id="{4CA9357C-82C3-D1DC-C47F-12021ED18CAD}"/>
              </a:ext>
            </a:extLst>
          </p:cNvPr>
          <p:cNvSpPr txBox="1"/>
          <p:nvPr/>
        </p:nvSpPr>
        <p:spPr>
          <a:xfrm>
            <a:off x="1165860" y="39181"/>
            <a:ext cx="15468600" cy="369332"/>
          </a:xfrm>
          <a:prstGeom prst="rect">
            <a:avLst/>
          </a:prstGeom>
          <a:noFill/>
        </p:spPr>
        <p:txBody>
          <a:bodyPr wrap="square">
            <a:spAutoFit/>
          </a:bodyPr>
          <a:lstStyle/>
          <a:p>
            <a:r>
              <a:rPr lang="en-US" sz="1800" b="1" strike="noStrike" spc="-1" dirty="0">
                <a:solidFill>
                  <a:srgbClr val="000000"/>
                </a:solidFill>
                <a:latin typeface="Arial"/>
              </a:rPr>
              <a:t>Video-amplifier -3dB point measurement</a:t>
            </a:r>
            <a:endParaRPr lang="en-US" sz="1800" b="0" strike="noStrike" spc="-1" dirty="0">
              <a:solidFill>
                <a:srgbClr val="000000"/>
              </a:solidFill>
              <a:latin typeface="Arial"/>
            </a:endParaRPr>
          </a:p>
        </p:txBody>
      </p:sp>
      <p:pic>
        <p:nvPicPr>
          <p:cNvPr id="10" name="Immagine 9" descr="Immagine che contiene testo, schermata, elettronica, diagramma&#10;&#10;Descrizione generata automaticamente">
            <a:extLst>
              <a:ext uri="{FF2B5EF4-FFF2-40B4-BE49-F238E27FC236}">
                <a16:creationId xmlns:a16="http://schemas.microsoft.com/office/drawing/2014/main" id="{5FFC536B-FEFF-27C2-7468-297DD17CCD04}"/>
              </a:ext>
            </a:extLst>
          </p:cNvPr>
          <p:cNvPicPr>
            <a:picLocks noChangeAspect="1"/>
          </p:cNvPicPr>
          <p:nvPr/>
        </p:nvPicPr>
        <p:blipFill rotWithShape="1">
          <a:blip r:embed="rId3">
            <a:extLst>
              <a:ext uri="{28A0092B-C50C-407E-A947-70E740481C1C}">
                <a14:useLocalDpi xmlns:a14="http://schemas.microsoft.com/office/drawing/2010/main" val="0"/>
              </a:ext>
            </a:extLst>
          </a:blip>
          <a:srcRect l="51210"/>
          <a:stretch/>
        </p:blipFill>
        <p:spPr>
          <a:xfrm>
            <a:off x="215673" y="886387"/>
            <a:ext cx="3153535" cy="2976244"/>
          </a:xfrm>
          <a:prstGeom prst="rect">
            <a:avLst/>
          </a:prstGeom>
        </p:spPr>
      </p:pic>
      <p:sp>
        <p:nvSpPr>
          <p:cNvPr id="11" name="CasellaDiTesto 10">
            <a:extLst>
              <a:ext uri="{FF2B5EF4-FFF2-40B4-BE49-F238E27FC236}">
                <a16:creationId xmlns:a16="http://schemas.microsoft.com/office/drawing/2014/main" id="{D59DC5E9-A370-DF39-34E3-DFF5FE8EB77D}"/>
              </a:ext>
            </a:extLst>
          </p:cNvPr>
          <p:cNvSpPr txBox="1"/>
          <p:nvPr/>
        </p:nvSpPr>
        <p:spPr>
          <a:xfrm>
            <a:off x="123729" y="3799102"/>
            <a:ext cx="4219999" cy="1092607"/>
          </a:xfrm>
          <a:prstGeom prst="rect">
            <a:avLst/>
          </a:prstGeom>
          <a:noFill/>
        </p:spPr>
        <p:txBody>
          <a:bodyPr wrap="square" rtlCol="0">
            <a:spAutoFit/>
          </a:bodyPr>
          <a:lstStyle/>
          <a:p>
            <a:pPr marL="285750" indent="-285750">
              <a:buFont typeface="Arial" panose="020B0604020202020204" pitchFamily="34" charset="0"/>
              <a:buChar char="•"/>
            </a:pPr>
            <a:r>
              <a:rPr lang="en-US" sz="1300" dirty="0"/>
              <a:t>Probing the filter </a:t>
            </a:r>
            <a:r>
              <a:rPr lang="en-US" sz="1300" dirty="0" err="1"/>
              <a:t>OpAmp</a:t>
            </a:r>
            <a:r>
              <a:rPr lang="en-US" sz="1300" dirty="0"/>
              <a:t> output would short the reading capacitor of the oscilloscope to ground, resulting in </a:t>
            </a:r>
            <a:r>
              <a:rPr lang="en-US" sz="1300" b="1" dirty="0"/>
              <a:t>no additional pole being introduced. </a:t>
            </a:r>
          </a:p>
          <a:p>
            <a:pPr marL="285750" indent="-285750">
              <a:buFont typeface="Arial" panose="020B0604020202020204" pitchFamily="34" charset="0"/>
              <a:buChar char="•"/>
            </a:pPr>
            <a:r>
              <a:rPr lang="en-US" sz="1300" dirty="0"/>
              <a:t>The measurements done with both the oscilloscope and the multimeter now match!</a:t>
            </a:r>
            <a:endParaRPr lang="it-IT" sz="1300" dirty="0"/>
          </a:p>
        </p:txBody>
      </p:sp>
      <p:sp>
        <p:nvSpPr>
          <p:cNvPr id="12" name="Ovale 11">
            <a:extLst>
              <a:ext uri="{FF2B5EF4-FFF2-40B4-BE49-F238E27FC236}">
                <a16:creationId xmlns:a16="http://schemas.microsoft.com/office/drawing/2014/main" id="{C2864787-3EED-C2E9-8464-E98C8BBC1D01}"/>
              </a:ext>
            </a:extLst>
          </p:cNvPr>
          <p:cNvSpPr/>
          <p:nvPr/>
        </p:nvSpPr>
        <p:spPr>
          <a:xfrm>
            <a:off x="1737360" y="3427366"/>
            <a:ext cx="571500" cy="21499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052442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txBox="1"/>
          <p:nvPr/>
        </p:nvSpPr>
        <p:spPr>
          <a:xfrm>
            <a:off x="1232437" y="1577812"/>
            <a:ext cx="4393125" cy="791419"/>
          </a:xfrm>
          <a:prstGeom prst="rect">
            <a:avLst/>
          </a:prstGeom>
          <a:noFill/>
          <a:ln>
            <a:noFill/>
          </a:ln>
        </p:spPr>
        <p:txBody>
          <a:bodyPr spcFirstLastPara="1" wrap="square" lIns="67500" tIns="33750" rIns="67500" bIns="33750" anchor="t" anchorCtr="0">
            <a:noAutofit/>
          </a:bodyPr>
          <a:lstStyle/>
          <a:p>
            <a:pPr algn="ctr">
              <a:spcBef>
                <a:spcPts val="0"/>
              </a:spcBef>
              <a:spcAft>
                <a:spcPts val="0"/>
              </a:spcAft>
            </a:pPr>
            <a:r>
              <a:rPr lang="en" sz="2400" b="1"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MEASUREMENTS WITH THE BUILT RADAR</a:t>
            </a:r>
            <a:endParaRPr sz="2400" b="1"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2" name="CasellaDiTesto 1">
            <a:extLst>
              <a:ext uri="{FF2B5EF4-FFF2-40B4-BE49-F238E27FC236}">
                <a16:creationId xmlns:a16="http://schemas.microsoft.com/office/drawing/2014/main" id="{6C9E899C-1C42-A627-C763-7951C85190C3}"/>
              </a:ext>
            </a:extLst>
          </p:cNvPr>
          <p:cNvSpPr txBox="1"/>
          <p:nvPr/>
        </p:nvSpPr>
        <p:spPr>
          <a:xfrm>
            <a:off x="2323856" y="2774270"/>
            <a:ext cx="2210285" cy="276999"/>
          </a:xfrm>
          <a:prstGeom prst="rect">
            <a:avLst/>
          </a:prstGeom>
          <a:noFill/>
        </p:spPr>
        <p:txBody>
          <a:bodyPr wrap="none" rtlCol="0">
            <a:spAutoFit/>
          </a:bodyPr>
          <a:lstStyle/>
          <a:p>
            <a:r>
              <a:rPr lang="it-IT" sz="1200" dirty="0">
                <a:latin typeface="+mn-lt"/>
                <a:ea typeface="Calibri" panose="020F0502020204030204" pitchFamily="34" charset="0"/>
                <a:cs typeface="Calibri" panose="020F0502020204030204" pitchFamily="34" charset="0"/>
              </a:rPr>
              <a:t>Christian Giuseppe Terranova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ubrik 5">
            <a:extLst>
              <a:ext uri="{FF2B5EF4-FFF2-40B4-BE49-F238E27FC236}">
                <a16:creationId xmlns:a16="http://schemas.microsoft.com/office/drawing/2014/main" id="{595BB27E-48C8-4845-804D-06817FCF897F}"/>
              </a:ext>
            </a:extLst>
          </p:cNvPr>
          <p:cNvSpPr>
            <a:spLocks noGrp="1"/>
          </p:cNvSpPr>
          <p:nvPr>
            <p:ph type="title"/>
          </p:nvPr>
        </p:nvSpPr>
        <p:spPr>
          <a:xfrm>
            <a:off x="1069199" y="193979"/>
            <a:ext cx="4880497" cy="348565"/>
          </a:xfrm>
        </p:spPr>
        <p:txBody>
          <a:bodyPr/>
          <a:lstStyle/>
          <a:p>
            <a:pPr algn="ctr"/>
            <a:r>
              <a:rPr lang="en-US" sz="1800" dirty="0">
                <a:cs typeface="Times New Roman" panose="02020603050405020304" pitchFamily="18" charset="0"/>
              </a:rPr>
              <a:t>Velocity Measurements in CW mode</a:t>
            </a:r>
            <a:endParaRPr lang="en-GB" dirty="0">
              <a:cs typeface="Times New Roman" panose="02020603050405020304" pitchFamily="18" charset="0"/>
            </a:endParaRPr>
          </a:p>
        </p:txBody>
      </p:sp>
      <p:sp>
        <p:nvSpPr>
          <p:cNvPr id="3" name="Platshållare för datum 2">
            <a:extLst>
              <a:ext uri="{FF2B5EF4-FFF2-40B4-BE49-F238E27FC236}">
                <a16:creationId xmlns:a16="http://schemas.microsoft.com/office/drawing/2014/main" id="{B5DC37C1-D8A0-DA41-9721-23DD355AF2E9}"/>
              </a:ext>
            </a:extLst>
          </p:cNvPr>
          <p:cNvSpPr>
            <a:spLocks noGrp="1"/>
          </p:cNvSpPr>
          <p:nvPr>
            <p:ph type="dt" sz="half" idx="11"/>
          </p:nvPr>
        </p:nvSpPr>
        <p:spPr/>
        <p:txBody>
          <a:bodyPr/>
          <a:lstStyle/>
          <a:p>
            <a:fld id="{FB2CF90B-63BC-6544-9FB4-A72410329261}" type="datetime1">
              <a:rPr lang="sv-SE" smtClean="0"/>
              <a:pPr/>
              <a:t>2023-10-27</a:t>
            </a:fld>
            <a:endParaRPr lang="en-GB" dirty="0"/>
          </a:p>
        </p:txBody>
      </p:sp>
      <p:sp>
        <p:nvSpPr>
          <p:cNvPr id="4" name="Platshållare för bildnummer 3">
            <a:extLst>
              <a:ext uri="{FF2B5EF4-FFF2-40B4-BE49-F238E27FC236}">
                <a16:creationId xmlns:a16="http://schemas.microsoft.com/office/drawing/2014/main" id="{41042904-6C12-3C45-8180-36DC2B5311F9}"/>
              </a:ext>
            </a:extLst>
          </p:cNvPr>
          <p:cNvSpPr>
            <a:spLocks noGrp="1"/>
          </p:cNvSpPr>
          <p:nvPr>
            <p:ph type="sldNum" sz="quarter" idx="12"/>
          </p:nvPr>
        </p:nvSpPr>
        <p:spPr/>
        <p:txBody>
          <a:bodyPr/>
          <a:lstStyle/>
          <a:p>
            <a:fld id="{C338348D-F2D3-AB47-AE2A-1D59B1E58D64}" type="slidenum">
              <a:rPr lang="en-GB" smtClean="0"/>
              <a:pPr/>
              <a:t>12</a:t>
            </a:fld>
            <a:endParaRPr lang="en-GB" dirty="0"/>
          </a:p>
        </p:txBody>
      </p:sp>
      <p:sp>
        <p:nvSpPr>
          <p:cNvPr id="39" name="TextBox 38">
            <a:extLst>
              <a:ext uri="{FF2B5EF4-FFF2-40B4-BE49-F238E27FC236}">
                <a16:creationId xmlns:a16="http://schemas.microsoft.com/office/drawing/2014/main" id="{A3EB771D-30B4-BBFC-A355-A801CAEE1175}"/>
              </a:ext>
            </a:extLst>
          </p:cNvPr>
          <p:cNvSpPr txBox="1"/>
          <p:nvPr/>
        </p:nvSpPr>
        <p:spPr>
          <a:xfrm>
            <a:off x="517017" y="1247166"/>
            <a:ext cx="2689201" cy="276999"/>
          </a:xfrm>
          <a:prstGeom prst="rect">
            <a:avLst/>
          </a:prstGeom>
          <a:noFill/>
        </p:spPr>
        <p:txBody>
          <a:bodyPr wrap="square" rtlCol="0">
            <a:spAutoFit/>
          </a:bodyPr>
          <a:lstStyle/>
          <a:p>
            <a:pPr algn="ctr"/>
            <a:r>
              <a:rPr lang="en-US" sz="1200" dirty="0">
                <a:latin typeface="+mj-lt"/>
                <a:cs typeface="Times New Roman" panose="02020603050405020304" pitchFamily="18" charset="0"/>
              </a:rPr>
              <a:t>Single target measurement</a:t>
            </a:r>
            <a:endParaRPr lang="en-IN" sz="1200" dirty="0">
              <a:latin typeface="+mj-lt"/>
            </a:endParaRPr>
          </a:p>
        </p:txBody>
      </p:sp>
      <p:sp>
        <p:nvSpPr>
          <p:cNvPr id="13" name="TextBox 38">
            <a:extLst>
              <a:ext uri="{FF2B5EF4-FFF2-40B4-BE49-F238E27FC236}">
                <a16:creationId xmlns:a16="http://schemas.microsoft.com/office/drawing/2014/main" id="{CB961703-ADE5-849F-18C4-20A8BF67DAA6}"/>
              </a:ext>
            </a:extLst>
          </p:cNvPr>
          <p:cNvSpPr txBox="1"/>
          <p:nvPr/>
        </p:nvSpPr>
        <p:spPr>
          <a:xfrm>
            <a:off x="3721110" y="1247166"/>
            <a:ext cx="2689201" cy="276999"/>
          </a:xfrm>
          <a:prstGeom prst="rect">
            <a:avLst/>
          </a:prstGeom>
          <a:noFill/>
        </p:spPr>
        <p:txBody>
          <a:bodyPr wrap="square" rtlCol="0">
            <a:spAutoFit/>
          </a:bodyPr>
          <a:lstStyle/>
          <a:p>
            <a:pPr algn="ctr"/>
            <a:r>
              <a:rPr lang="en-US" sz="1200" dirty="0">
                <a:latin typeface="+mj-lt"/>
                <a:cs typeface="Times New Roman" panose="02020603050405020304" pitchFamily="18" charset="0"/>
              </a:rPr>
              <a:t>Multiple targets measurement</a:t>
            </a:r>
          </a:p>
        </p:txBody>
      </p:sp>
      <p:pic>
        <p:nvPicPr>
          <p:cNvPr id="15" name="Immagine 14" descr="Immagine che contiene schermata, Policromia, Software multimediale&#10;&#10;Descrizione generata automaticamente">
            <a:extLst>
              <a:ext uri="{FF2B5EF4-FFF2-40B4-BE49-F238E27FC236}">
                <a16:creationId xmlns:a16="http://schemas.microsoft.com/office/drawing/2014/main" id="{A8D23AD9-E802-D7E3-E8B8-9345BF4FE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037" y="1733645"/>
            <a:ext cx="3419162" cy="2729396"/>
          </a:xfrm>
          <a:prstGeom prst="rect">
            <a:avLst/>
          </a:prstGeom>
        </p:spPr>
      </p:pic>
      <p:pic>
        <p:nvPicPr>
          <p:cNvPr id="19" name="Immagine 18" descr="Immagine che contiene testo, schermata, Software multimediale, software&#10;&#10;Descrizione generata automaticamente">
            <a:extLst>
              <a:ext uri="{FF2B5EF4-FFF2-40B4-BE49-F238E27FC236}">
                <a16:creationId xmlns:a16="http://schemas.microsoft.com/office/drawing/2014/main" id="{FA593B04-9EA2-3836-BB59-353A2E7337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0755" y="1674789"/>
            <a:ext cx="3349912" cy="2777278"/>
          </a:xfrm>
          <a:prstGeom prst="rect">
            <a:avLst/>
          </a:prstGeom>
        </p:spPr>
      </p:pic>
      <p:sp>
        <p:nvSpPr>
          <p:cNvPr id="2" name="Ovale 1">
            <a:extLst>
              <a:ext uri="{FF2B5EF4-FFF2-40B4-BE49-F238E27FC236}">
                <a16:creationId xmlns:a16="http://schemas.microsoft.com/office/drawing/2014/main" id="{3E1905B1-D97B-7D41-589B-F94EFF953C11}"/>
              </a:ext>
            </a:extLst>
          </p:cNvPr>
          <p:cNvSpPr/>
          <p:nvPr/>
        </p:nvSpPr>
        <p:spPr>
          <a:xfrm>
            <a:off x="3571199" y="2819400"/>
            <a:ext cx="487721" cy="54864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Ovale 4">
            <a:extLst>
              <a:ext uri="{FF2B5EF4-FFF2-40B4-BE49-F238E27FC236}">
                <a16:creationId xmlns:a16="http://schemas.microsoft.com/office/drawing/2014/main" id="{41990ED5-E2CE-305F-4C1B-FEA90D68956E}"/>
              </a:ext>
            </a:extLst>
          </p:cNvPr>
          <p:cNvSpPr/>
          <p:nvPr/>
        </p:nvSpPr>
        <p:spPr>
          <a:xfrm>
            <a:off x="3571198" y="3794760"/>
            <a:ext cx="487721" cy="36576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54E1FBE9-C79C-26D9-130E-FCFA11D1446E}"/>
              </a:ext>
            </a:extLst>
          </p:cNvPr>
          <p:cNvSpPr/>
          <p:nvPr/>
        </p:nvSpPr>
        <p:spPr>
          <a:xfrm>
            <a:off x="3571198" y="3376424"/>
            <a:ext cx="436922" cy="28448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2523EF79-78E5-6A95-4EF7-666F1581C71E}"/>
              </a:ext>
            </a:extLst>
          </p:cNvPr>
          <p:cNvSpPr txBox="1"/>
          <p:nvPr/>
        </p:nvSpPr>
        <p:spPr>
          <a:xfrm>
            <a:off x="4301628" y="3195498"/>
            <a:ext cx="1936612" cy="769441"/>
          </a:xfrm>
          <a:prstGeom prst="rect">
            <a:avLst/>
          </a:prstGeom>
          <a:solidFill>
            <a:srgbClr val="D02F80"/>
          </a:solidFill>
          <a:ln>
            <a:solidFill>
              <a:srgbClr val="E0794B"/>
            </a:solidFill>
          </a:ln>
        </p:spPr>
        <p:txBody>
          <a:bodyPr wrap="square" rtlCol="0">
            <a:spAutoFit/>
          </a:bodyPr>
          <a:lstStyle/>
          <a:p>
            <a:pPr algn="ctr"/>
            <a:r>
              <a:rPr lang="it-IT" sz="1100" dirty="0">
                <a:solidFill>
                  <a:schemeClr val="bg1"/>
                </a:solidFill>
              </a:rPr>
              <a:t>Target with </a:t>
            </a:r>
            <a:r>
              <a:rPr lang="it-IT" sz="1100" dirty="0" err="1">
                <a:solidFill>
                  <a:schemeClr val="bg1"/>
                </a:solidFill>
              </a:rPr>
              <a:t>varying</a:t>
            </a:r>
            <a:r>
              <a:rPr lang="it-IT" sz="1100" dirty="0">
                <a:solidFill>
                  <a:schemeClr val="bg1"/>
                </a:solidFill>
              </a:rPr>
              <a:t> </a:t>
            </a:r>
            <a:r>
              <a:rPr lang="it-IT" sz="1100" dirty="0" err="1">
                <a:solidFill>
                  <a:schemeClr val="bg1"/>
                </a:solidFill>
              </a:rPr>
              <a:t>velocity</a:t>
            </a:r>
            <a:r>
              <a:rPr lang="it-IT" sz="1100" dirty="0">
                <a:solidFill>
                  <a:schemeClr val="bg1"/>
                </a:solidFill>
              </a:rPr>
              <a:t> covers the target with </a:t>
            </a:r>
            <a:r>
              <a:rPr lang="it-IT" sz="1100" dirty="0" err="1">
                <a:solidFill>
                  <a:schemeClr val="bg1"/>
                </a:solidFill>
              </a:rPr>
              <a:t>constant</a:t>
            </a:r>
            <a:r>
              <a:rPr lang="it-IT" sz="1100" dirty="0">
                <a:solidFill>
                  <a:schemeClr val="bg1"/>
                </a:solidFill>
              </a:rPr>
              <a:t> </a:t>
            </a:r>
            <a:r>
              <a:rPr lang="it-IT" sz="1100" dirty="0" err="1">
                <a:solidFill>
                  <a:schemeClr val="bg1"/>
                </a:solidFill>
              </a:rPr>
              <a:t>velocity</a:t>
            </a:r>
            <a:r>
              <a:rPr lang="it-IT" sz="1100" dirty="0">
                <a:solidFill>
                  <a:schemeClr val="bg1"/>
                </a:solidFill>
              </a:rPr>
              <a:t> </a:t>
            </a:r>
            <a:r>
              <a:rPr lang="it-IT" sz="1100" dirty="0" err="1">
                <a:solidFill>
                  <a:schemeClr val="bg1"/>
                </a:solidFill>
              </a:rPr>
              <a:t>when</a:t>
            </a:r>
            <a:r>
              <a:rPr lang="it-IT" sz="1100" dirty="0">
                <a:solidFill>
                  <a:schemeClr val="bg1"/>
                </a:solidFill>
              </a:rPr>
              <a:t> </a:t>
            </a:r>
            <a:r>
              <a:rPr lang="it-IT" sz="1100" dirty="0" err="1">
                <a:solidFill>
                  <a:schemeClr val="bg1"/>
                </a:solidFill>
              </a:rPr>
              <a:t>passing</a:t>
            </a:r>
            <a:r>
              <a:rPr lang="it-IT" sz="1100" dirty="0">
                <a:solidFill>
                  <a:schemeClr val="bg1"/>
                </a:solidFill>
              </a:rPr>
              <a:t> in front of the radar</a:t>
            </a:r>
          </a:p>
        </p:txBody>
      </p:sp>
      <p:cxnSp>
        <p:nvCxnSpPr>
          <p:cNvPr id="9" name="Connettore 2 8">
            <a:extLst>
              <a:ext uri="{FF2B5EF4-FFF2-40B4-BE49-F238E27FC236}">
                <a16:creationId xmlns:a16="http://schemas.microsoft.com/office/drawing/2014/main" id="{C4EFA199-249B-9E67-9D8B-D2D0991C8B78}"/>
              </a:ext>
            </a:extLst>
          </p:cNvPr>
          <p:cNvCxnSpPr>
            <a:cxnSpLocks/>
          </p:cNvCxnSpPr>
          <p:nvPr/>
        </p:nvCxnSpPr>
        <p:spPr>
          <a:xfrm>
            <a:off x="4058919" y="3235581"/>
            <a:ext cx="200414" cy="154817"/>
          </a:xfrm>
          <a:prstGeom prst="straightConnector1">
            <a:avLst/>
          </a:prstGeom>
          <a:ln w="19050">
            <a:solidFill>
              <a:srgbClr val="D02F8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640CA60C-52E3-BABC-729B-902D14E94E18}"/>
              </a:ext>
            </a:extLst>
          </p:cNvPr>
          <p:cNvCxnSpPr>
            <a:cxnSpLocks/>
          </p:cNvCxnSpPr>
          <p:nvPr/>
        </p:nvCxnSpPr>
        <p:spPr>
          <a:xfrm>
            <a:off x="4050415" y="3517440"/>
            <a:ext cx="208918" cy="0"/>
          </a:xfrm>
          <a:prstGeom prst="straightConnector1">
            <a:avLst/>
          </a:prstGeom>
          <a:ln w="19050">
            <a:solidFill>
              <a:srgbClr val="D02F8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416CCBCC-714C-AE55-BEDA-3E8CD149277C}"/>
              </a:ext>
            </a:extLst>
          </p:cNvPr>
          <p:cNvCxnSpPr>
            <a:cxnSpLocks/>
          </p:cNvCxnSpPr>
          <p:nvPr/>
        </p:nvCxnSpPr>
        <p:spPr>
          <a:xfrm flipV="1">
            <a:off x="4050415" y="3694175"/>
            <a:ext cx="208918" cy="147654"/>
          </a:xfrm>
          <a:prstGeom prst="straightConnector1">
            <a:avLst/>
          </a:prstGeom>
          <a:ln w="19050">
            <a:solidFill>
              <a:srgbClr val="D02F8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484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diagramma, schermata, Diagramma, linea&#10;&#10;Descrizione generata automaticamente">
            <a:extLst>
              <a:ext uri="{FF2B5EF4-FFF2-40B4-BE49-F238E27FC236}">
                <a16:creationId xmlns:a16="http://schemas.microsoft.com/office/drawing/2014/main" id="{7E3C98C4-A743-8932-2103-F37666D862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903" y="2524574"/>
            <a:ext cx="1890195" cy="1569738"/>
          </a:xfrm>
          <a:prstGeom prst="rect">
            <a:avLst/>
          </a:prstGeom>
        </p:spPr>
      </p:pic>
      <p:sp>
        <p:nvSpPr>
          <p:cNvPr id="6" name="Rubrik 5">
            <a:extLst>
              <a:ext uri="{FF2B5EF4-FFF2-40B4-BE49-F238E27FC236}">
                <a16:creationId xmlns:a16="http://schemas.microsoft.com/office/drawing/2014/main" id="{595BB27E-48C8-4845-804D-06817FCF897F}"/>
              </a:ext>
            </a:extLst>
          </p:cNvPr>
          <p:cNvSpPr>
            <a:spLocks noGrp="1"/>
          </p:cNvSpPr>
          <p:nvPr>
            <p:ph type="title"/>
          </p:nvPr>
        </p:nvSpPr>
        <p:spPr>
          <a:xfrm>
            <a:off x="1069199" y="193979"/>
            <a:ext cx="4880497" cy="348565"/>
          </a:xfrm>
        </p:spPr>
        <p:txBody>
          <a:bodyPr/>
          <a:lstStyle/>
          <a:p>
            <a:pPr algn="ctr"/>
            <a:r>
              <a:rPr lang="en-US" sz="1800" dirty="0">
                <a:cs typeface="Times New Roman" panose="02020603050405020304" pitchFamily="18" charset="0"/>
              </a:rPr>
              <a:t>Range Measurements in FMCW mode</a:t>
            </a:r>
            <a:endParaRPr lang="en-GB" dirty="0">
              <a:cs typeface="Times New Roman" panose="02020603050405020304" pitchFamily="18" charset="0"/>
            </a:endParaRPr>
          </a:p>
        </p:txBody>
      </p:sp>
      <p:sp>
        <p:nvSpPr>
          <p:cNvPr id="3" name="Platshållare för datum 2">
            <a:extLst>
              <a:ext uri="{FF2B5EF4-FFF2-40B4-BE49-F238E27FC236}">
                <a16:creationId xmlns:a16="http://schemas.microsoft.com/office/drawing/2014/main" id="{B5DC37C1-D8A0-DA41-9721-23DD355AF2E9}"/>
              </a:ext>
            </a:extLst>
          </p:cNvPr>
          <p:cNvSpPr>
            <a:spLocks noGrp="1"/>
          </p:cNvSpPr>
          <p:nvPr>
            <p:ph type="dt" sz="half" idx="11"/>
          </p:nvPr>
        </p:nvSpPr>
        <p:spPr/>
        <p:txBody>
          <a:bodyPr/>
          <a:lstStyle/>
          <a:p>
            <a:fld id="{FB2CF90B-63BC-6544-9FB4-A72410329261}" type="datetime1">
              <a:rPr lang="sv-SE" smtClean="0"/>
              <a:pPr/>
              <a:t>2023-10-27</a:t>
            </a:fld>
            <a:endParaRPr lang="en-GB" dirty="0"/>
          </a:p>
        </p:txBody>
      </p:sp>
      <p:sp>
        <p:nvSpPr>
          <p:cNvPr id="4" name="Platshållare för bildnummer 3">
            <a:extLst>
              <a:ext uri="{FF2B5EF4-FFF2-40B4-BE49-F238E27FC236}">
                <a16:creationId xmlns:a16="http://schemas.microsoft.com/office/drawing/2014/main" id="{41042904-6C12-3C45-8180-36DC2B5311F9}"/>
              </a:ext>
            </a:extLst>
          </p:cNvPr>
          <p:cNvSpPr>
            <a:spLocks noGrp="1"/>
          </p:cNvSpPr>
          <p:nvPr>
            <p:ph type="sldNum" sz="quarter" idx="12"/>
          </p:nvPr>
        </p:nvSpPr>
        <p:spPr/>
        <p:txBody>
          <a:bodyPr/>
          <a:lstStyle/>
          <a:p>
            <a:fld id="{C338348D-F2D3-AB47-AE2A-1D59B1E58D64}" type="slidenum">
              <a:rPr lang="en-GB" smtClean="0"/>
              <a:pPr/>
              <a:t>13</a:t>
            </a:fld>
            <a:endParaRPr lang="en-GB" dirty="0"/>
          </a:p>
        </p:txBody>
      </p:sp>
      <p:sp>
        <p:nvSpPr>
          <p:cNvPr id="39" name="TextBox 38">
            <a:extLst>
              <a:ext uri="{FF2B5EF4-FFF2-40B4-BE49-F238E27FC236}">
                <a16:creationId xmlns:a16="http://schemas.microsoft.com/office/drawing/2014/main" id="{A3EB771D-30B4-BBFC-A355-A801CAEE1175}"/>
              </a:ext>
            </a:extLst>
          </p:cNvPr>
          <p:cNvSpPr txBox="1"/>
          <p:nvPr/>
        </p:nvSpPr>
        <p:spPr>
          <a:xfrm>
            <a:off x="2236428" y="1078917"/>
            <a:ext cx="3299578" cy="276999"/>
          </a:xfrm>
          <a:prstGeom prst="rect">
            <a:avLst/>
          </a:prstGeom>
          <a:noFill/>
        </p:spPr>
        <p:txBody>
          <a:bodyPr wrap="square" rtlCol="0">
            <a:spAutoFit/>
          </a:bodyPr>
          <a:lstStyle/>
          <a:p>
            <a:pPr algn="ctr"/>
            <a:r>
              <a:rPr lang="en-US" sz="1200" dirty="0">
                <a:latin typeface="+mj-lt"/>
                <a:cs typeface="Times New Roman" panose="02020603050405020304" pitchFamily="18" charset="0"/>
              </a:rPr>
              <a:t>Time plot of data, sync and parsed sync</a:t>
            </a:r>
            <a:endParaRPr lang="en-IN" sz="1200" dirty="0">
              <a:latin typeface="+mj-lt"/>
            </a:endParaRPr>
          </a:p>
        </p:txBody>
      </p:sp>
      <p:pic>
        <p:nvPicPr>
          <p:cNvPr id="2" name="Picture 4">
            <a:extLst>
              <a:ext uri="{FF2B5EF4-FFF2-40B4-BE49-F238E27FC236}">
                <a16:creationId xmlns:a16="http://schemas.microsoft.com/office/drawing/2014/main" id="{2E622486-A22D-F683-6090-D3C09D96DE35}"/>
              </a:ext>
            </a:extLst>
          </p:cNvPr>
          <p:cNvPicPr>
            <a:picLocks noChangeAspect="1"/>
          </p:cNvPicPr>
          <p:nvPr/>
        </p:nvPicPr>
        <p:blipFill rotWithShape="1">
          <a:blip r:embed="rId3"/>
          <a:srcRect l="347"/>
          <a:stretch/>
        </p:blipFill>
        <p:spPr>
          <a:xfrm>
            <a:off x="2162579" y="1535377"/>
            <a:ext cx="3447276" cy="2800575"/>
          </a:xfrm>
          <a:prstGeom prst="rect">
            <a:avLst/>
          </a:prstGeom>
        </p:spPr>
      </p:pic>
      <p:cxnSp>
        <p:nvCxnSpPr>
          <p:cNvPr id="19" name="Connettore 2 18">
            <a:extLst>
              <a:ext uri="{FF2B5EF4-FFF2-40B4-BE49-F238E27FC236}">
                <a16:creationId xmlns:a16="http://schemas.microsoft.com/office/drawing/2014/main" id="{A3DE6F1B-1207-E95B-5C5F-F03C4E32B8B2}"/>
              </a:ext>
            </a:extLst>
          </p:cNvPr>
          <p:cNvCxnSpPr>
            <a:cxnSpLocks/>
          </p:cNvCxnSpPr>
          <p:nvPr/>
        </p:nvCxnSpPr>
        <p:spPr>
          <a:xfrm flipH="1" flipV="1">
            <a:off x="1741640" y="2348749"/>
            <a:ext cx="561199" cy="112970"/>
          </a:xfrm>
          <a:prstGeom prst="straightConnector1">
            <a:avLst/>
          </a:prstGeom>
          <a:ln w="19050">
            <a:solidFill>
              <a:srgbClr val="F1C458"/>
            </a:solidFill>
            <a:tailEnd type="triangle"/>
          </a:ln>
        </p:spPr>
        <p:style>
          <a:lnRef idx="1">
            <a:schemeClr val="accent1"/>
          </a:lnRef>
          <a:fillRef idx="0">
            <a:schemeClr val="accent1"/>
          </a:fillRef>
          <a:effectRef idx="0">
            <a:schemeClr val="accent1"/>
          </a:effectRef>
          <a:fontRef idx="minor">
            <a:schemeClr val="tx1"/>
          </a:fontRef>
        </p:style>
      </p:cxnSp>
      <p:sp>
        <p:nvSpPr>
          <p:cNvPr id="30" name="CasellaDiTesto 29">
            <a:extLst>
              <a:ext uri="{FF2B5EF4-FFF2-40B4-BE49-F238E27FC236}">
                <a16:creationId xmlns:a16="http://schemas.microsoft.com/office/drawing/2014/main" id="{1240683F-8DAF-FB2D-5A41-FE90846F653C}"/>
              </a:ext>
            </a:extLst>
          </p:cNvPr>
          <p:cNvSpPr txBox="1"/>
          <p:nvPr/>
        </p:nvSpPr>
        <p:spPr>
          <a:xfrm>
            <a:off x="5690950" y="2184721"/>
            <a:ext cx="1029449" cy="276999"/>
          </a:xfrm>
          <a:prstGeom prst="rect">
            <a:avLst/>
          </a:prstGeom>
          <a:solidFill>
            <a:srgbClr val="E0794B"/>
          </a:solidFill>
          <a:ln>
            <a:solidFill>
              <a:srgbClr val="D02F80"/>
            </a:solidFill>
          </a:ln>
        </p:spPr>
        <p:txBody>
          <a:bodyPr wrap="none" rtlCol="0">
            <a:spAutoFit/>
          </a:bodyPr>
          <a:lstStyle/>
          <a:p>
            <a:r>
              <a:rPr lang="it-IT" sz="1200" dirty="0" err="1">
                <a:solidFill>
                  <a:schemeClr val="bg1"/>
                </a:solidFill>
              </a:rPr>
              <a:t>Parsed</a:t>
            </a:r>
            <a:r>
              <a:rPr lang="it-IT" sz="1200" dirty="0">
                <a:solidFill>
                  <a:schemeClr val="bg1"/>
                </a:solidFill>
              </a:rPr>
              <a:t> </a:t>
            </a:r>
            <a:r>
              <a:rPr lang="it-IT" sz="1200" dirty="0" err="1">
                <a:solidFill>
                  <a:schemeClr val="bg1"/>
                </a:solidFill>
              </a:rPr>
              <a:t>sync</a:t>
            </a:r>
            <a:endParaRPr lang="it-IT" sz="1200" dirty="0">
              <a:solidFill>
                <a:schemeClr val="bg1"/>
              </a:solidFill>
            </a:endParaRPr>
          </a:p>
        </p:txBody>
      </p:sp>
      <p:cxnSp>
        <p:nvCxnSpPr>
          <p:cNvPr id="32" name="Connettore 2 31">
            <a:extLst>
              <a:ext uri="{FF2B5EF4-FFF2-40B4-BE49-F238E27FC236}">
                <a16:creationId xmlns:a16="http://schemas.microsoft.com/office/drawing/2014/main" id="{82B86C31-9DFD-9FE0-BEAA-CC7A0C4AC145}"/>
              </a:ext>
            </a:extLst>
          </p:cNvPr>
          <p:cNvCxnSpPr>
            <a:cxnSpLocks/>
          </p:cNvCxnSpPr>
          <p:nvPr/>
        </p:nvCxnSpPr>
        <p:spPr>
          <a:xfrm flipV="1">
            <a:off x="5544662" y="3673423"/>
            <a:ext cx="292576" cy="391160"/>
          </a:xfrm>
          <a:prstGeom prst="straightConnector1">
            <a:avLst/>
          </a:prstGeom>
          <a:ln w="19050">
            <a:solidFill>
              <a:srgbClr val="0072BE"/>
            </a:solidFill>
            <a:tailEnd type="triangle"/>
          </a:ln>
        </p:spPr>
        <p:style>
          <a:lnRef idx="1">
            <a:schemeClr val="accent1"/>
          </a:lnRef>
          <a:fillRef idx="0">
            <a:schemeClr val="accent1"/>
          </a:fillRef>
          <a:effectRef idx="0">
            <a:schemeClr val="accent1"/>
          </a:effectRef>
          <a:fontRef idx="minor">
            <a:schemeClr val="tx1"/>
          </a:fontRef>
        </p:style>
      </p:cxnSp>
      <p:sp>
        <p:nvSpPr>
          <p:cNvPr id="33" name="CasellaDiTesto 32">
            <a:extLst>
              <a:ext uri="{FF2B5EF4-FFF2-40B4-BE49-F238E27FC236}">
                <a16:creationId xmlns:a16="http://schemas.microsoft.com/office/drawing/2014/main" id="{A7210F01-6AD5-0A79-720A-1E083878C649}"/>
              </a:ext>
            </a:extLst>
          </p:cNvPr>
          <p:cNvSpPr txBox="1"/>
          <p:nvPr/>
        </p:nvSpPr>
        <p:spPr>
          <a:xfrm>
            <a:off x="5656600" y="3369454"/>
            <a:ext cx="1181734" cy="276999"/>
          </a:xfrm>
          <a:prstGeom prst="rect">
            <a:avLst/>
          </a:prstGeom>
          <a:solidFill>
            <a:srgbClr val="0072BE"/>
          </a:solidFill>
          <a:ln>
            <a:solidFill>
              <a:srgbClr val="1954A6"/>
            </a:solidFill>
          </a:ln>
        </p:spPr>
        <p:txBody>
          <a:bodyPr wrap="square" rtlCol="0">
            <a:spAutoFit/>
          </a:bodyPr>
          <a:lstStyle/>
          <a:p>
            <a:r>
              <a:rPr lang="it-IT" sz="1200" dirty="0" err="1">
                <a:solidFill>
                  <a:schemeClr val="bg1"/>
                </a:solidFill>
              </a:rPr>
              <a:t>Received</a:t>
            </a:r>
            <a:r>
              <a:rPr lang="it-IT" sz="1200" dirty="0">
                <a:solidFill>
                  <a:schemeClr val="bg1"/>
                </a:solidFill>
              </a:rPr>
              <a:t> </a:t>
            </a:r>
            <a:r>
              <a:rPr lang="it-IT" sz="1200" dirty="0" err="1">
                <a:solidFill>
                  <a:schemeClr val="bg1"/>
                </a:solidFill>
              </a:rPr>
              <a:t>sync</a:t>
            </a:r>
            <a:endParaRPr lang="it-IT" sz="1200" dirty="0">
              <a:solidFill>
                <a:schemeClr val="bg1"/>
              </a:solidFill>
            </a:endParaRPr>
          </a:p>
        </p:txBody>
      </p:sp>
      <p:cxnSp>
        <p:nvCxnSpPr>
          <p:cNvPr id="35" name="Connettore 2 34">
            <a:extLst>
              <a:ext uri="{FF2B5EF4-FFF2-40B4-BE49-F238E27FC236}">
                <a16:creationId xmlns:a16="http://schemas.microsoft.com/office/drawing/2014/main" id="{69EC8EAD-8C1D-8EA3-518A-1A1408229987}"/>
              </a:ext>
            </a:extLst>
          </p:cNvPr>
          <p:cNvCxnSpPr>
            <a:cxnSpLocks/>
          </p:cNvCxnSpPr>
          <p:nvPr/>
        </p:nvCxnSpPr>
        <p:spPr>
          <a:xfrm>
            <a:off x="5298440" y="1638545"/>
            <a:ext cx="594360" cy="519206"/>
          </a:xfrm>
          <a:prstGeom prst="straightConnector1">
            <a:avLst/>
          </a:prstGeom>
          <a:ln w="19050">
            <a:solidFill>
              <a:srgbClr val="E0794B"/>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FBB3C3E1-2C29-F480-4CC4-E040B037FE44}"/>
              </a:ext>
            </a:extLst>
          </p:cNvPr>
          <p:cNvSpPr txBox="1"/>
          <p:nvPr/>
        </p:nvSpPr>
        <p:spPr>
          <a:xfrm>
            <a:off x="395455" y="2184720"/>
            <a:ext cx="1265090" cy="276999"/>
          </a:xfrm>
          <a:prstGeom prst="rect">
            <a:avLst/>
          </a:prstGeom>
          <a:solidFill>
            <a:srgbClr val="F1C458"/>
          </a:solidFill>
          <a:ln>
            <a:solidFill>
              <a:srgbClr val="E0794B"/>
            </a:solidFill>
          </a:ln>
        </p:spPr>
        <p:txBody>
          <a:bodyPr wrap="none" rtlCol="0">
            <a:spAutoFit/>
          </a:bodyPr>
          <a:lstStyle/>
          <a:p>
            <a:r>
              <a:rPr lang="it-IT" sz="1200" dirty="0" err="1"/>
              <a:t>Received</a:t>
            </a:r>
            <a:r>
              <a:rPr lang="it-IT" sz="1200" dirty="0"/>
              <a:t> </a:t>
            </a:r>
            <a:r>
              <a:rPr lang="it-IT" sz="1200" dirty="0" err="1"/>
              <a:t>signal</a:t>
            </a:r>
            <a:endParaRPr lang="it-IT" sz="1200" dirty="0"/>
          </a:p>
        </p:txBody>
      </p:sp>
      <p:sp>
        <p:nvSpPr>
          <p:cNvPr id="5" name="CasellaDiTesto 4">
            <a:extLst>
              <a:ext uri="{FF2B5EF4-FFF2-40B4-BE49-F238E27FC236}">
                <a16:creationId xmlns:a16="http://schemas.microsoft.com/office/drawing/2014/main" id="{4BA084B1-CB90-AEF3-93FA-EA944EE96520}"/>
              </a:ext>
            </a:extLst>
          </p:cNvPr>
          <p:cNvSpPr txBox="1"/>
          <p:nvPr/>
        </p:nvSpPr>
        <p:spPr>
          <a:xfrm>
            <a:off x="230313" y="4064583"/>
            <a:ext cx="1742785" cy="230832"/>
          </a:xfrm>
          <a:prstGeom prst="rect">
            <a:avLst/>
          </a:prstGeom>
          <a:noFill/>
        </p:spPr>
        <p:txBody>
          <a:bodyPr wrap="none" rtlCol="0">
            <a:spAutoFit/>
          </a:bodyPr>
          <a:lstStyle/>
          <a:p>
            <a:r>
              <a:rPr lang="it-IT" sz="900" dirty="0" err="1"/>
              <a:t>Example</a:t>
            </a:r>
            <a:r>
              <a:rPr lang="it-IT" sz="900" dirty="0"/>
              <a:t> of full </a:t>
            </a:r>
            <a:r>
              <a:rPr lang="it-IT" sz="900" dirty="0" err="1"/>
              <a:t>received</a:t>
            </a:r>
            <a:r>
              <a:rPr lang="it-IT" sz="900" dirty="0"/>
              <a:t> </a:t>
            </a:r>
            <a:r>
              <a:rPr lang="it-IT" sz="900" dirty="0" err="1"/>
              <a:t>signal</a:t>
            </a:r>
            <a:endParaRPr lang="it-IT" sz="900" dirty="0"/>
          </a:p>
        </p:txBody>
      </p:sp>
    </p:spTree>
    <p:extLst>
      <p:ext uri="{BB962C8B-B14F-4D97-AF65-F5344CB8AC3E}">
        <p14:creationId xmlns:p14="http://schemas.microsoft.com/office/powerpoint/2010/main" val="143635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nodeType="afterEffect">
                                  <p:stCondLst>
                                    <p:cond delay="7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20"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ubrik 5">
            <a:extLst>
              <a:ext uri="{FF2B5EF4-FFF2-40B4-BE49-F238E27FC236}">
                <a16:creationId xmlns:a16="http://schemas.microsoft.com/office/drawing/2014/main" id="{595BB27E-48C8-4845-804D-06817FCF897F}"/>
              </a:ext>
            </a:extLst>
          </p:cNvPr>
          <p:cNvSpPr>
            <a:spLocks noGrp="1"/>
          </p:cNvSpPr>
          <p:nvPr>
            <p:ph type="title"/>
          </p:nvPr>
        </p:nvSpPr>
        <p:spPr>
          <a:xfrm>
            <a:off x="1069199" y="193979"/>
            <a:ext cx="4880497" cy="348565"/>
          </a:xfrm>
        </p:spPr>
        <p:txBody>
          <a:bodyPr/>
          <a:lstStyle/>
          <a:p>
            <a:pPr algn="ctr"/>
            <a:r>
              <a:rPr lang="en-US" sz="1800" dirty="0">
                <a:cs typeface="Times New Roman" panose="02020603050405020304" pitchFamily="18" charset="0"/>
              </a:rPr>
              <a:t>Range Measurements in FMCW mode</a:t>
            </a:r>
            <a:endParaRPr lang="en-GB" dirty="0">
              <a:cs typeface="Times New Roman" panose="02020603050405020304" pitchFamily="18" charset="0"/>
            </a:endParaRPr>
          </a:p>
        </p:txBody>
      </p:sp>
      <p:sp>
        <p:nvSpPr>
          <p:cNvPr id="3" name="Platshållare för datum 2">
            <a:extLst>
              <a:ext uri="{FF2B5EF4-FFF2-40B4-BE49-F238E27FC236}">
                <a16:creationId xmlns:a16="http://schemas.microsoft.com/office/drawing/2014/main" id="{B5DC37C1-D8A0-DA41-9721-23DD355AF2E9}"/>
              </a:ext>
            </a:extLst>
          </p:cNvPr>
          <p:cNvSpPr>
            <a:spLocks noGrp="1"/>
          </p:cNvSpPr>
          <p:nvPr>
            <p:ph type="dt" sz="half" idx="11"/>
          </p:nvPr>
        </p:nvSpPr>
        <p:spPr/>
        <p:txBody>
          <a:bodyPr/>
          <a:lstStyle/>
          <a:p>
            <a:fld id="{FB2CF90B-63BC-6544-9FB4-A72410329261}" type="datetime1">
              <a:rPr lang="sv-SE" smtClean="0"/>
              <a:pPr/>
              <a:t>2023-10-27</a:t>
            </a:fld>
            <a:endParaRPr lang="en-GB" dirty="0"/>
          </a:p>
        </p:txBody>
      </p:sp>
      <p:sp>
        <p:nvSpPr>
          <p:cNvPr id="4" name="Platshållare för bildnummer 3">
            <a:extLst>
              <a:ext uri="{FF2B5EF4-FFF2-40B4-BE49-F238E27FC236}">
                <a16:creationId xmlns:a16="http://schemas.microsoft.com/office/drawing/2014/main" id="{41042904-6C12-3C45-8180-36DC2B5311F9}"/>
              </a:ext>
            </a:extLst>
          </p:cNvPr>
          <p:cNvSpPr>
            <a:spLocks noGrp="1"/>
          </p:cNvSpPr>
          <p:nvPr>
            <p:ph type="sldNum" sz="quarter" idx="12"/>
          </p:nvPr>
        </p:nvSpPr>
        <p:spPr/>
        <p:txBody>
          <a:bodyPr/>
          <a:lstStyle/>
          <a:p>
            <a:fld id="{C338348D-F2D3-AB47-AE2A-1D59B1E58D64}" type="slidenum">
              <a:rPr lang="en-GB" smtClean="0"/>
              <a:pPr/>
              <a:t>14</a:t>
            </a:fld>
            <a:endParaRPr lang="en-GB" dirty="0"/>
          </a:p>
        </p:txBody>
      </p:sp>
      <p:sp>
        <p:nvSpPr>
          <p:cNvPr id="39" name="TextBox 38">
            <a:extLst>
              <a:ext uri="{FF2B5EF4-FFF2-40B4-BE49-F238E27FC236}">
                <a16:creationId xmlns:a16="http://schemas.microsoft.com/office/drawing/2014/main" id="{A3EB771D-30B4-BBFC-A355-A801CAEE1175}"/>
              </a:ext>
            </a:extLst>
          </p:cNvPr>
          <p:cNvSpPr txBox="1"/>
          <p:nvPr/>
        </p:nvSpPr>
        <p:spPr>
          <a:xfrm>
            <a:off x="2029008" y="1052043"/>
            <a:ext cx="2960874" cy="276999"/>
          </a:xfrm>
          <a:prstGeom prst="rect">
            <a:avLst/>
          </a:prstGeom>
          <a:noFill/>
        </p:spPr>
        <p:txBody>
          <a:bodyPr wrap="square" rtlCol="0">
            <a:spAutoFit/>
          </a:bodyPr>
          <a:lstStyle/>
          <a:p>
            <a:pPr algn="ctr"/>
            <a:r>
              <a:rPr lang="en-US" sz="1200" dirty="0">
                <a:latin typeface="+mj-lt"/>
                <a:cs typeface="Times New Roman" panose="02020603050405020304" pitchFamily="18" charset="0"/>
              </a:rPr>
              <a:t>Range measurement for a single target</a:t>
            </a:r>
            <a:endParaRPr lang="en-IN" sz="1200" dirty="0">
              <a:latin typeface="+mj-lt"/>
            </a:endParaRPr>
          </a:p>
        </p:txBody>
      </p:sp>
      <p:pic>
        <p:nvPicPr>
          <p:cNvPr id="5" name="Immagine 4" descr="Immagine che contiene schermata, testo, Software multimediale, Software per la grafica&#10;&#10;Descrizione generata automaticamente">
            <a:extLst>
              <a:ext uri="{FF2B5EF4-FFF2-40B4-BE49-F238E27FC236}">
                <a16:creationId xmlns:a16="http://schemas.microsoft.com/office/drawing/2014/main" id="{01F36230-34C4-8E14-E443-75FA984B0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2012" y="1437864"/>
            <a:ext cx="3954867" cy="3264335"/>
          </a:xfrm>
          <a:prstGeom prst="rect">
            <a:avLst/>
          </a:prstGeom>
        </p:spPr>
      </p:pic>
      <p:sp>
        <p:nvSpPr>
          <p:cNvPr id="2" name="Rettangolo 1">
            <a:extLst>
              <a:ext uri="{FF2B5EF4-FFF2-40B4-BE49-F238E27FC236}">
                <a16:creationId xmlns:a16="http://schemas.microsoft.com/office/drawing/2014/main" id="{1737BE2F-E302-A6B5-5F48-8FEEE9343C8B}"/>
              </a:ext>
            </a:extLst>
          </p:cNvPr>
          <p:cNvSpPr/>
          <p:nvPr/>
        </p:nvSpPr>
        <p:spPr>
          <a:xfrm>
            <a:off x="2250440" y="1565854"/>
            <a:ext cx="294640" cy="2861310"/>
          </a:xfrm>
          <a:prstGeom prst="rect">
            <a:avLst/>
          </a:prstGeom>
          <a:solidFill>
            <a:schemeClr val="accent4">
              <a:lumMod val="60000"/>
              <a:lumOff val="40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CasellaDiTesto 12">
            <a:extLst>
              <a:ext uri="{FF2B5EF4-FFF2-40B4-BE49-F238E27FC236}">
                <a16:creationId xmlns:a16="http://schemas.microsoft.com/office/drawing/2014/main" id="{DDD4AC6A-1FB7-6276-181F-FBB13A224313}"/>
              </a:ext>
            </a:extLst>
          </p:cNvPr>
          <p:cNvSpPr txBox="1"/>
          <p:nvPr/>
        </p:nvSpPr>
        <p:spPr>
          <a:xfrm>
            <a:off x="3188811" y="2518850"/>
            <a:ext cx="1521068" cy="276999"/>
          </a:xfrm>
          <a:prstGeom prst="rect">
            <a:avLst/>
          </a:prstGeom>
          <a:solidFill>
            <a:srgbClr val="D02F80"/>
          </a:solidFill>
          <a:ln>
            <a:solidFill>
              <a:srgbClr val="E0794B"/>
            </a:solidFill>
          </a:ln>
        </p:spPr>
        <p:txBody>
          <a:bodyPr wrap="square" rtlCol="0">
            <a:spAutoFit/>
          </a:bodyPr>
          <a:lstStyle/>
          <a:p>
            <a:pPr algn="ctr"/>
            <a:r>
              <a:rPr lang="it-IT" sz="1200" dirty="0">
                <a:solidFill>
                  <a:schemeClr val="bg1"/>
                </a:solidFill>
              </a:rPr>
              <a:t>Wall </a:t>
            </a:r>
            <a:r>
              <a:rPr lang="it-IT" sz="1200" dirty="0" err="1">
                <a:solidFill>
                  <a:schemeClr val="bg1"/>
                </a:solidFill>
              </a:rPr>
              <a:t>at</a:t>
            </a:r>
            <a:r>
              <a:rPr lang="it-IT" sz="1200" dirty="0">
                <a:solidFill>
                  <a:schemeClr val="bg1"/>
                </a:solidFill>
              </a:rPr>
              <a:t> ~14 </a:t>
            </a:r>
            <a:r>
              <a:rPr lang="it-IT" sz="1200" dirty="0" err="1">
                <a:solidFill>
                  <a:schemeClr val="bg1"/>
                </a:solidFill>
              </a:rPr>
              <a:t>meters</a:t>
            </a:r>
            <a:r>
              <a:rPr lang="it-IT" sz="1200" dirty="0">
                <a:solidFill>
                  <a:schemeClr val="bg1"/>
                </a:solidFill>
              </a:rPr>
              <a:t> </a:t>
            </a:r>
          </a:p>
        </p:txBody>
      </p:sp>
      <p:cxnSp>
        <p:nvCxnSpPr>
          <p:cNvPr id="15" name="Connettore 2 14">
            <a:extLst>
              <a:ext uri="{FF2B5EF4-FFF2-40B4-BE49-F238E27FC236}">
                <a16:creationId xmlns:a16="http://schemas.microsoft.com/office/drawing/2014/main" id="{32CC3BEA-F08E-DB4B-9DFE-505C8F5565EE}"/>
              </a:ext>
            </a:extLst>
          </p:cNvPr>
          <p:cNvCxnSpPr>
            <a:cxnSpLocks/>
            <a:endCxn id="13" idx="1"/>
          </p:cNvCxnSpPr>
          <p:nvPr/>
        </p:nvCxnSpPr>
        <p:spPr>
          <a:xfrm flipV="1">
            <a:off x="2372360" y="2657350"/>
            <a:ext cx="816451" cy="330200"/>
          </a:xfrm>
          <a:prstGeom prst="straightConnector1">
            <a:avLst/>
          </a:prstGeom>
          <a:ln w="19050">
            <a:solidFill>
              <a:srgbClr val="D02F8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AEE46A95-C17E-B67E-7AC4-238F95708181}"/>
              </a:ext>
            </a:extLst>
          </p:cNvPr>
          <p:cNvCxnSpPr/>
          <p:nvPr/>
        </p:nvCxnSpPr>
        <p:spPr>
          <a:xfrm flipH="1" flipV="1">
            <a:off x="1320800" y="2306320"/>
            <a:ext cx="741680" cy="212530"/>
          </a:xfrm>
          <a:prstGeom prst="straightConnector1">
            <a:avLst/>
          </a:prstGeom>
          <a:ln w="19050">
            <a:solidFill>
              <a:srgbClr val="E0794B"/>
            </a:solidFill>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E34A16CC-8E83-78ED-8991-D57AC7ECDF17}"/>
              </a:ext>
            </a:extLst>
          </p:cNvPr>
          <p:cNvSpPr txBox="1"/>
          <p:nvPr/>
        </p:nvSpPr>
        <p:spPr>
          <a:xfrm>
            <a:off x="152788" y="2167820"/>
            <a:ext cx="1158959" cy="276999"/>
          </a:xfrm>
          <a:prstGeom prst="rect">
            <a:avLst/>
          </a:prstGeom>
          <a:solidFill>
            <a:srgbClr val="E0794B"/>
          </a:solidFill>
          <a:ln>
            <a:solidFill>
              <a:srgbClr val="D02F80"/>
            </a:solidFill>
          </a:ln>
        </p:spPr>
        <p:txBody>
          <a:bodyPr wrap="square" rtlCol="0">
            <a:spAutoFit/>
          </a:bodyPr>
          <a:lstStyle/>
          <a:p>
            <a:pPr algn="ctr"/>
            <a:r>
              <a:rPr lang="it-IT" sz="1200" dirty="0" err="1">
                <a:solidFill>
                  <a:schemeClr val="bg1"/>
                </a:solidFill>
              </a:rPr>
              <a:t>Moving</a:t>
            </a:r>
            <a:r>
              <a:rPr lang="it-IT" sz="1200" dirty="0">
                <a:solidFill>
                  <a:schemeClr val="bg1"/>
                </a:solidFill>
              </a:rPr>
              <a:t> target</a:t>
            </a:r>
          </a:p>
        </p:txBody>
      </p:sp>
    </p:spTree>
    <p:extLst>
      <p:ext uri="{BB962C8B-B14F-4D97-AF65-F5344CB8AC3E}">
        <p14:creationId xmlns:p14="http://schemas.microsoft.com/office/powerpoint/2010/main" val="293744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ubrik 5">
            <a:extLst>
              <a:ext uri="{FF2B5EF4-FFF2-40B4-BE49-F238E27FC236}">
                <a16:creationId xmlns:a16="http://schemas.microsoft.com/office/drawing/2014/main" id="{595BB27E-48C8-4845-804D-06817FCF897F}"/>
              </a:ext>
            </a:extLst>
          </p:cNvPr>
          <p:cNvSpPr>
            <a:spLocks noGrp="1"/>
          </p:cNvSpPr>
          <p:nvPr>
            <p:ph type="title"/>
          </p:nvPr>
        </p:nvSpPr>
        <p:spPr>
          <a:xfrm>
            <a:off x="1069199" y="193979"/>
            <a:ext cx="4880497" cy="348565"/>
          </a:xfrm>
        </p:spPr>
        <p:txBody>
          <a:bodyPr/>
          <a:lstStyle/>
          <a:p>
            <a:pPr algn="ctr"/>
            <a:r>
              <a:rPr lang="en-US" sz="1800" dirty="0">
                <a:cs typeface="Times New Roman" panose="02020603050405020304" pitchFamily="18" charset="0"/>
              </a:rPr>
              <a:t>Range Measurements in FMCW mode</a:t>
            </a:r>
            <a:endParaRPr lang="en-GB" dirty="0">
              <a:cs typeface="Times New Roman" panose="02020603050405020304" pitchFamily="18" charset="0"/>
            </a:endParaRPr>
          </a:p>
        </p:txBody>
      </p:sp>
      <p:sp>
        <p:nvSpPr>
          <p:cNvPr id="3" name="Platshållare för datum 2">
            <a:extLst>
              <a:ext uri="{FF2B5EF4-FFF2-40B4-BE49-F238E27FC236}">
                <a16:creationId xmlns:a16="http://schemas.microsoft.com/office/drawing/2014/main" id="{B5DC37C1-D8A0-DA41-9721-23DD355AF2E9}"/>
              </a:ext>
            </a:extLst>
          </p:cNvPr>
          <p:cNvSpPr>
            <a:spLocks noGrp="1"/>
          </p:cNvSpPr>
          <p:nvPr>
            <p:ph type="dt" sz="half" idx="11"/>
          </p:nvPr>
        </p:nvSpPr>
        <p:spPr/>
        <p:txBody>
          <a:bodyPr/>
          <a:lstStyle/>
          <a:p>
            <a:fld id="{FB2CF90B-63BC-6544-9FB4-A72410329261}" type="datetime1">
              <a:rPr lang="sv-SE" smtClean="0"/>
              <a:pPr/>
              <a:t>2023-10-27</a:t>
            </a:fld>
            <a:endParaRPr lang="en-GB" dirty="0"/>
          </a:p>
        </p:txBody>
      </p:sp>
      <p:sp>
        <p:nvSpPr>
          <p:cNvPr id="4" name="Platshållare för bildnummer 3">
            <a:extLst>
              <a:ext uri="{FF2B5EF4-FFF2-40B4-BE49-F238E27FC236}">
                <a16:creationId xmlns:a16="http://schemas.microsoft.com/office/drawing/2014/main" id="{41042904-6C12-3C45-8180-36DC2B5311F9}"/>
              </a:ext>
            </a:extLst>
          </p:cNvPr>
          <p:cNvSpPr>
            <a:spLocks noGrp="1"/>
          </p:cNvSpPr>
          <p:nvPr>
            <p:ph type="sldNum" sz="quarter" idx="12"/>
          </p:nvPr>
        </p:nvSpPr>
        <p:spPr/>
        <p:txBody>
          <a:bodyPr/>
          <a:lstStyle/>
          <a:p>
            <a:fld id="{C338348D-F2D3-AB47-AE2A-1D59B1E58D64}" type="slidenum">
              <a:rPr lang="en-GB" smtClean="0"/>
              <a:pPr/>
              <a:t>15</a:t>
            </a:fld>
            <a:endParaRPr lang="en-GB" dirty="0"/>
          </a:p>
        </p:txBody>
      </p:sp>
      <p:sp>
        <p:nvSpPr>
          <p:cNvPr id="39" name="TextBox 38">
            <a:extLst>
              <a:ext uri="{FF2B5EF4-FFF2-40B4-BE49-F238E27FC236}">
                <a16:creationId xmlns:a16="http://schemas.microsoft.com/office/drawing/2014/main" id="{A3EB771D-30B4-BBFC-A355-A801CAEE1175}"/>
              </a:ext>
            </a:extLst>
          </p:cNvPr>
          <p:cNvSpPr txBox="1"/>
          <p:nvPr/>
        </p:nvSpPr>
        <p:spPr>
          <a:xfrm>
            <a:off x="458733" y="1066753"/>
            <a:ext cx="2689201" cy="276999"/>
          </a:xfrm>
          <a:prstGeom prst="rect">
            <a:avLst/>
          </a:prstGeom>
          <a:noFill/>
        </p:spPr>
        <p:txBody>
          <a:bodyPr wrap="square" rtlCol="0">
            <a:spAutoFit/>
          </a:bodyPr>
          <a:lstStyle/>
          <a:p>
            <a:pPr algn="ctr"/>
            <a:r>
              <a:rPr lang="en-US" sz="1200" dirty="0">
                <a:latin typeface="+mj-lt"/>
                <a:cs typeface="Times New Roman" panose="02020603050405020304" pitchFamily="18" charset="0"/>
              </a:rPr>
              <a:t>Single target with MTI</a:t>
            </a:r>
            <a:endParaRPr lang="en-IN" sz="1200" dirty="0">
              <a:latin typeface="+mj-lt"/>
            </a:endParaRPr>
          </a:p>
        </p:txBody>
      </p:sp>
      <p:sp>
        <p:nvSpPr>
          <p:cNvPr id="13" name="TextBox 38">
            <a:extLst>
              <a:ext uri="{FF2B5EF4-FFF2-40B4-BE49-F238E27FC236}">
                <a16:creationId xmlns:a16="http://schemas.microsoft.com/office/drawing/2014/main" id="{CB961703-ADE5-849F-18C4-20A8BF67DAA6}"/>
              </a:ext>
            </a:extLst>
          </p:cNvPr>
          <p:cNvSpPr txBox="1"/>
          <p:nvPr/>
        </p:nvSpPr>
        <p:spPr>
          <a:xfrm>
            <a:off x="3849764" y="1066753"/>
            <a:ext cx="2689201" cy="276999"/>
          </a:xfrm>
          <a:prstGeom prst="rect">
            <a:avLst/>
          </a:prstGeom>
          <a:noFill/>
        </p:spPr>
        <p:txBody>
          <a:bodyPr wrap="square" rtlCol="0">
            <a:spAutoFit/>
          </a:bodyPr>
          <a:lstStyle/>
          <a:p>
            <a:pPr algn="ctr"/>
            <a:r>
              <a:rPr lang="en-US" sz="1200" dirty="0">
                <a:latin typeface="+mj-lt"/>
                <a:cs typeface="Times New Roman" panose="02020603050405020304" pitchFamily="18" charset="0"/>
              </a:rPr>
              <a:t>Multiple targets with MTI</a:t>
            </a:r>
            <a:endParaRPr lang="en-IN" sz="1200" dirty="0">
              <a:latin typeface="+mj-lt"/>
            </a:endParaRPr>
          </a:p>
        </p:txBody>
      </p:sp>
      <p:pic>
        <p:nvPicPr>
          <p:cNvPr id="5" name="Immagine 4" descr="Immagine che contiene schermata, Policromia, Software multimediale&#10;&#10;Descrizione generata automaticamente">
            <a:extLst>
              <a:ext uri="{FF2B5EF4-FFF2-40B4-BE49-F238E27FC236}">
                <a16:creationId xmlns:a16="http://schemas.microsoft.com/office/drawing/2014/main" id="{9A8E8526-08AF-33FA-DCE3-DD6179CD4F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576" y="1522506"/>
            <a:ext cx="3388424" cy="2649264"/>
          </a:xfrm>
          <a:prstGeom prst="rect">
            <a:avLst/>
          </a:prstGeom>
        </p:spPr>
      </p:pic>
      <p:pic>
        <p:nvPicPr>
          <p:cNvPr id="8" name="Immagine 7" descr="Immagine che contiene schermata, testo, software, Software multimediale&#10;&#10;Descrizione generata automaticamente">
            <a:extLst>
              <a:ext uri="{FF2B5EF4-FFF2-40B4-BE49-F238E27FC236}">
                <a16:creationId xmlns:a16="http://schemas.microsoft.com/office/drawing/2014/main" id="{94D18D20-BE5A-8A19-0EDC-9049991715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8688" y="1522506"/>
            <a:ext cx="3311355" cy="2774924"/>
          </a:xfrm>
          <a:prstGeom prst="rect">
            <a:avLst/>
          </a:prstGeom>
        </p:spPr>
      </p:pic>
      <p:sp>
        <p:nvSpPr>
          <p:cNvPr id="2" name="TextBox 38">
            <a:extLst>
              <a:ext uri="{FF2B5EF4-FFF2-40B4-BE49-F238E27FC236}">
                <a16:creationId xmlns:a16="http://schemas.microsoft.com/office/drawing/2014/main" id="{BC77B0E0-0DBE-E205-5FC3-175C014F3A3E}"/>
              </a:ext>
            </a:extLst>
          </p:cNvPr>
          <p:cNvSpPr txBox="1"/>
          <p:nvPr/>
        </p:nvSpPr>
        <p:spPr>
          <a:xfrm>
            <a:off x="302389" y="4315015"/>
            <a:ext cx="6414116" cy="276999"/>
          </a:xfrm>
          <a:prstGeom prst="rect">
            <a:avLst/>
          </a:prstGeom>
          <a:noFill/>
        </p:spPr>
        <p:txBody>
          <a:bodyPr wrap="square" rtlCol="0">
            <a:spAutoFit/>
          </a:bodyPr>
          <a:lstStyle/>
          <a:p>
            <a:pPr algn="ctr"/>
            <a:r>
              <a:rPr lang="en-US" sz="1200" dirty="0">
                <a:latin typeface="+mj-lt"/>
                <a:cs typeface="Times New Roman" panose="02020603050405020304" pitchFamily="18" charset="0"/>
              </a:rPr>
              <a:t>MTI stands for Moving Target Indicator, it removes static objects from the scene.</a:t>
            </a:r>
            <a:endParaRPr lang="en-IN" sz="1200" dirty="0">
              <a:latin typeface="+mj-lt"/>
            </a:endParaRPr>
          </a:p>
        </p:txBody>
      </p:sp>
    </p:spTree>
    <p:extLst>
      <p:ext uri="{BB962C8B-B14F-4D97-AF65-F5344CB8AC3E}">
        <p14:creationId xmlns:p14="http://schemas.microsoft.com/office/powerpoint/2010/main" val="348656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txBox="1"/>
          <p:nvPr/>
        </p:nvSpPr>
        <p:spPr>
          <a:xfrm>
            <a:off x="1232437" y="1549012"/>
            <a:ext cx="4393125" cy="820219"/>
          </a:xfrm>
          <a:prstGeom prst="rect">
            <a:avLst/>
          </a:prstGeom>
          <a:noFill/>
          <a:ln>
            <a:noFill/>
          </a:ln>
        </p:spPr>
        <p:txBody>
          <a:bodyPr spcFirstLastPara="1" wrap="square" lIns="67500" tIns="33750" rIns="67500" bIns="33750" anchor="t" anchorCtr="0">
            <a:noAutofit/>
          </a:bodyPr>
          <a:lstStyle/>
          <a:p>
            <a:pPr algn="ctr">
              <a:spcBef>
                <a:spcPts val="0"/>
              </a:spcBef>
              <a:spcAft>
                <a:spcPts val="0"/>
              </a:spcAft>
            </a:pPr>
            <a:r>
              <a:rPr lang="en-US" sz="2400" b="1" dirty="0">
                <a:latin typeface="Calibri" panose="020F0502020204030204" pitchFamily="34" charset="0"/>
                <a:ea typeface="Calibri" panose="020F0502020204030204" pitchFamily="34" charset="0"/>
                <a:cs typeface="Calibri" panose="020F0502020204030204" pitchFamily="34" charset="0"/>
              </a:rPr>
              <a:t>SAR IMAGE SIGNAL PROCESSING AND MEASUREMENTS</a:t>
            </a:r>
            <a:endParaRPr lang="en-US" sz="2400" b="1" strike="noStrik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algn="ctr">
              <a:spcBef>
                <a:spcPts val="0"/>
              </a:spcBef>
              <a:spcAft>
                <a:spcPts val="0"/>
              </a:spcAft>
            </a:pPr>
            <a:endParaRPr sz="2400" b="1"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2" name="CasellaDiTesto 1">
            <a:extLst>
              <a:ext uri="{FF2B5EF4-FFF2-40B4-BE49-F238E27FC236}">
                <a16:creationId xmlns:a16="http://schemas.microsoft.com/office/drawing/2014/main" id="{6C9E899C-1C42-A627-C763-7951C85190C3}"/>
              </a:ext>
            </a:extLst>
          </p:cNvPr>
          <p:cNvSpPr txBox="1"/>
          <p:nvPr/>
        </p:nvSpPr>
        <p:spPr>
          <a:xfrm>
            <a:off x="2424077" y="2774269"/>
            <a:ext cx="2210285" cy="276999"/>
          </a:xfrm>
          <a:prstGeom prst="rect">
            <a:avLst/>
          </a:prstGeom>
          <a:noFill/>
        </p:spPr>
        <p:txBody>
          <a:bodyPr wrap="none" rtlCol="0">
            <a:spAutoFit/>
          </a:bodyPr>
          <a:lstStyle/>
          <a:p>
            <a:r>
              <a:rPr lang="it-IT" sz="1200" dirty="0">
                <a:latin typeface="+mn-lt"/>
                <a:ea typeface="Calibri" panose="020F0502020204030204" pitchFamily="34" charset="0"/>
                <a:cs typeface="Calibri" panose="020F0502020204030204" pitchFamily="34" charset="0"/>
              </a:rPr>
              <a:t>Christian Giuseppe Terranova</a:t>
            </a:r>
          </a:p>
        </p:txBody>
      </p:sp>
    </p:spTree>
    <p:extLst>
      <p:ext uri="{BB962C8B-B14F-4D97-AF65-F5344CB8AC3E}">
        <p14:creationId xmlns:p14="http://schemas.microsoft.com/office/powerpoint/2010/main" val="415197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15" name="Rettangolo 14">
            <a:extLst>
              <a:ext uri="{FF2B5EF4-FFF2-40B4-BE49-F238E27FC236}">
                <a16:creationId xmlns:a16="http://schemas.microsoft.com/office/drawing/2014/main" id="{1625D0D9-42CE-D800-DA26-7DF3E8860B43}"/>
              </a:ext>
            </a:extLst>
          </p:cNvPr>
          <p:cNvSpPr/>
          <p:nvPr/>
        </p:nvSpPr>
        <p:spPr>
          <a:xfrm>
            <a:off x="1955170" y="4273625"/>
            <a:ext cx="1429952" cy="11603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descr="Immagine che contiene testo, schermata, Policromia&#10;&#10;Descrizione generata automaticamente">
            <a:extLst>
              <a:ext uri="{FF2B5EF4-FFF2-40B4-BE49-F238E27FC236}">
                <a16:creationId xmlns:a16="http://schemas.microsoft.com/office/drawing/2014/main" id="{AD44B457-8958-9894-7408-6DF02EB254E7}"/>
              </a:ext>
            </a:extLst>
          </p:cNvPr>
          <p:cNvPicPr>
            <a:picLocks noChangeAspect="1"/>
          </p:cNvPicPr>
          <p:nvPr/>
        </p:nvPicPr>
        <p:blipFill>
          <a:blip r:embed="rId3"/>
          <a:stretch>
            <a:fillRect/>
          </a:stretch>
        </p:blipFill>
        <p:spPr>
          <a:xfrm>
            <a:off x="578931" y="2045688"/>
            <a:ext cx="2930516" cy="1904772"/>
          </a:xfrm>
          <a:prstGeom prst="rect">
            <a:avLst/>
          </a:prstGeom>
        </p:spPr>
      </p:pic>
      <p:pic>
        <p:nvPicPr>
          <p:cNvPr id="7" name="Immagine 6" descr="Immagine che contiene testo, schermata, Policromia, linea&#10;&#10;Descrizione generata automaticamente">
            <a:extLst>
              <a:ext uri="{FF2B5EF4-FFF2-40B4-BE49-F238E27FC236}">
                <a16:creationId xmlns:a16="http://schemas.microsoft.com/office/drawing/2014/main" id="{47D4FDF0-62F1-038D-9261-DC62ED2F3B95}"/>
              </a:ext>
            </a:extLst>
          </p:cNvPr>
          <p:cNvPicPr>
            <a:picLocks noChangeAspect="1"/>
          </p:cNvPicPr>
          <p:nvPr/>
        </p:nvPicPr>
        <p:blipFill>
          <a:blip r:embed="rId4"/>
          <a:stretch>
            <a:fillRect/>
          </a:stretch>
        </p:blipFill>
        <p:spPr>
          <a:xfrm>
            <a:off x="3657868" y="2045688"/>
            <a:ext cx="2930517" cy="1904772"/>
          </a:xfrm>
          <a:prstGeom prst="rect">
            <a:avLst/>
          </a:prstGeom>
        </p:spPr>
      </p:pic>
      <p:sp>
        <p:nvSpPr>
          <p:cNvPr id="14" name="CasellaDiTesto 13">
            <a:extLst>
              <a:ext uri="{FF2B5EF4-FFF2-40B4-BE49-F238E27FC236}">
                <a16:creationId xmlns:a16="http://schemas.microsoft.com/office/drawing/2014/main" id="{B4463EB7-AC4A-1872-A57E-19568EB0E83E}"/>
              </a:ext>
            </a:extLst>
          </p:cNvPr>
          <p:cNvSpPr txBox="1"/>
          <p:nvPr/>
        </p:nvSpPr>
        <p:spPr>
          <a:xfrm>
            <a:off x="823796" y="1467986"/>
            <a:ext cx="4895986" cy="461665"/>
          </a:xfrm>
          <a:prstGeom prst="rect">
            <a:avLst/>
          </a:prstGeom>
          <a:noFill/>
        </p:spPr>
        <p:txBody>
          <a:bodyPr wrap="square" rtlCol="0">
            <a:spAutoFit/>
          </a:bodyPr>
          <a:lstStyle/>
          <a:p>
            <a:r>
              <a:rPr lang="en-US" sz="1200" b="1" dirty="0">
                <a:latin typeface="+mn-lt"/>
              </a:rPr>
              <a:t>1. Cross Range Fourier Transform</a:t>
            </a:r>
            <a:r>
              <a:rPr lang="en-US" sz="1200" dirty="0">
                <a:latin typeface="+mn-lt"/>
              </a:rPr>
              <a:t>: calculate the FFT of the spatial components resulting to a magnitude and phase plot. </a:t>
            </a:r>
            <a:endParaRPr lang="it-IT" sz="1200" dirty="0">
              <a:latin typeface="+mn-lt"/>
            </a:endParaRPr>
          </a:p>
        </p:txBody>
      </p:sp>
      <p:sp>
        <p:nvSpPr>
          <p:cNvPr id="17" name="CasellaDiTesto 16">
            <a:extLst>
              <a:ext uri="{FF2B5EF4-FFF2-40B4-BE49-F238E27FC236}">
                <a16:creationId xmlns:a16="http://schemas.microsoft.com/office/drawing/2014/main" id="{A8DAA717-10E3-AA47-2DC9-569DCD4D1F68}"/>
              </a:ext>
            </a:extLst>
          </p:cNvPr>
          <p:cNvSpPr txBox="1"/>
          <p:nvPr/>
        </p:nvSpPr>
        <p:spPr>
          <a:xfrm>
            <a:off x="823796" y="4066497"/>
            <a:ext cx="5145571" cy="646331"/>
          </a:xfrm>
          <a:prstGeom prst="rect">
            <a:avLst/>
          </a:prstGeom>
          <a:noFill/>
        </p:spPr>
        <p:txBody>
          <a:bodyPr wrap="square" rtlCol="0">
            <a:spAutoFit/>
          </a:bodyPr>
          <a:lstStyle/>
          <a:p>
            <a:r>
              <a:rPr lang="en-US" sz="1200" b="1" dirty="0">
                <a:latin typeface="+mn-lt"/>
              </a:rPr>
              <a:t>2. Matched Filter</a:t>
            </a:r>
            <a:r>
              <a:rPr lang="en-US" sz="1200" dirty="0">
                <a:latin typeface="+mn-lt"/>
              </a:rPr>
              <a:t>: correlate a known signal (template) with an unknown signal to detect the template presence.</a:t>
            </a:r>
            <a:endParaRPr lang="it-IT" sz="1200" dirty="0">
              <a:latin typeface="+mn-lt"/>
            </a:endParaRPr>
          </a:p>
          <a:p>
            <a:endParaRPr lang="it-IT" sz="1200" dirty="0">
              <a:latin typeface="+mn-lt"/>
            </a:endParaRPr>
          </a:p>
        </p:txBody>
      </p:sp>
      <p:sp>
        <p:nvSpPr>
          <p:cNvPr id="4" name="Rubrik 5">
            <a:extLst>
              <a:ext uri="{FF2B5EF4-FFF2-40B4-BE49-F238E27FC236}">
                <a16:creationId xmlns:a16="http://schemas.microsoft.com/office/drawing/2014/main" id="{F5C0823D-B4F6-7DB6-82C9-99A0DDE8A4CC}"/>
              </a:ext>
            </a:extLst>
          </p:cNvPr>
          <p:cNvSpPr txBox="1">
            <a:spLocks/>
          </p:cNvSpPr>
          <p:nvPr/>
        </p:nvSpPr>
        <p:spPr>
          <a:xfrm>
            <a:off x="1069199" y="193979"/>
            <a:ext cx="4880497" cy="348565"/>
          </a:xfrm>
          <a:prstGeom prst="rect">
            <a:avLst/>
          </a:prstGeom>
        </p:spPr>
        <p:txBody>
          <a:bodyPr/>
          <a:lstStyle>
            <a:lvl1pPr algn="l" rtl="0" eaLnBrk="1" fontAlgn="base" hangingPunct="1">
              <a:lnSpc>
                <a:spcPts val="2250"/>
              </a:lnSpc>
              <a:spcBef>
                <a:spcPct val="0"/>
              </a:spcBef>
              <a:spcAft>
                <a:spcPct val="0"/>
              </a:spcAft>
              <a:defRPr sz="2000" b="1" kern="1200">
                <a:solidFill>
                  <a:schemeClr val="tx1"/>
                </a:solidFill>
                <a:latin typeface="+mj-lt"/>
                <a:ea typeface="+mj-ea"/>
                <a:cs typeface="+mj-cs"/>
              </a:defRPr>
            </a:lvl1pPr>
            <a:lvl2pPr algn="l" rtl="0" eaLnBrk="1" fontAlgn="base" hangingPunct="1">
              <a:lnSpc>
                <a:spcPts val="2250"/>
              </a:lnSpc>
              <a:spcBef>
                <a:spcPct val="0"/>
              </a:spcBef>
              <a:spcAft>
                <a:spcPct val="0"/>
              </a:spcAft>
              <a:defRPr sz="1950" b="1">
                <a:solidFill>
                  <a:schemeClr val="tx1"/>
                </a:solidFill>
                <a:latin typeface="Arial" panose="020B0604020202020204" pitchFamily="34" charset="0"/>
              </a:defRPr>
            </a:lvl2pPr>
            <a:lvl3pPr algn="l" rtl="0" eaLnBrk="1" fontAlgn="base" hangingPunct="1">
              <a:lnSpc>
                <a:spcPts val="2250"/>
              </a:lnSpc>
              <a:spcBef>
                <a:spcPct val="0"/>
              </a:spcBef>
              <a:spcAft>
                <a:spcPct val="0"/>
              </a:spcAft>
              <a:defRPr sz="1950" b="1">
                <a:solidFill>
                  <a:schemeClr val="tx1"/>
                </a:solidFill>
                <a:latin typeface="Arial" panose="020B0604020202020204" pitchFamily="34" charset="0"/>
              </a:defRPr>
            </a:lvl3pPr>
            <a:lvl4pPr algn="l" rtl="0" eaLnBrk="1" fontAlgn="base" hangingPunct="1">
              <a:lnSpc>
                <a:spcPts val="2250"/>
              </a:lnSpc>
              <a:spcBef>
                <a:spcPct val="0"/>
              </a:spcBef>
              <a:spcAft>
                <a:spcPct val="0"/>
              </a:spcAft>
              <a:defRPr sz="1950" b="1">
                <a:solidFill>
                  <a:schemeClr val="tx1"/>
                </a:solidFill>
                <a:latin typeface="Arial" panose="020B0604020202020204" pitchFamily="34" charset="0"/>
              </a:defRPr>
            </a:lvl4pPr>
            <a:lvl5pPr algn="l" rtl="0" eaLnBrk="1" fontAlgn="base" hangingPunct="1">
              <a:lnSpc>
                <a:spcPts val="2250"/>
              </a:lnSpc>
              <a:spcBef>
                <a:spcPct val="0"/>
              </a:spcBef>
              <a:spcAft>
                <a:spcPct val="0"/>
              </a:spcAft>
              <a:defRPr sz="1950" b="1">
                <a:solidFill>
                  <a:schemeClr val="tx1"/>
                </a:solidFill>
                <a:latin typeface="Arial" panose="020B0604020202020204" pitchFamily="34" charset="0"/>
              </a:defRPr>
            </a:lvl5pPr>
            <a:lvl6pPr marL="342900" algn="l" rtl="0" eaLnBrk="1" fontAlgn="base" hangingPunct="1">
              <a:lnSpc>
                <a:spcPts val="2250"/>
              </a:lnSpc>
              <a:spcBef>
                <a:spcPct val="0"/>
              </a:spcBef>
              <a:spcAft>
                <a:spcPct val="0"/>
              </a:spcAft>
              <a:defRPr sz="1950" b="1">
                <a:solidFill>
                  <a:schemeClr val="tx1"/>
                </a:solidFill>
                <a:latin typeface="Arial" panose="020B0604020202020204" pitchFamily="34" charset="0"/>
              </a:defRPr>
            </a:lvl6pPr>
            <a:lvl7pPr marL="685800" algn="l" rtl="0" eaLnBrk="1" fontAlgn="base" hangingPunct="1">
              <a:lnSpc>
                <a:spcPts val="2250"/>
              </a:lnSpc>
              <a:spcBef>
                <a:spcPct val="0"/>
              </a:spcBef>
              <a:spcAft>
                <a:spcPct val="0"/>
              </a:spcAft>
              <a:defRPr sz="1950" b="1">
                <a:solidFill>
                  <a:schemeClr val="tx1"/>
                </a:solidFill>
                <a:latin typeface="Arial" panose="020B0604020202020204" pitchFamily="34" charset="0"/>
              </a:defRPr>
            </a:lvl7pPr>
            <a:lvl8pPr marL="1028700" algn="l" rtl="0" eaLnBrk="1" fontAlgn="base" hangingPunct="1">
              <a:lnSpc>
                <a:spcPts val="2250"/>
              </a:lnSpc>
              <a:spcBef>
                <a:spcPct val="0"/>
              </a:spcBef>
              <a:spcAft>
                <a:spcPct val="0"/>
              </a:spcAft>
              <a:defRPr sz="1950" b="1">
                <a:solidFill>
                  <a:schemeClr val="tx1"/>
                </a:solidFill>
                <a:latin typeface="Arial" panose="020B0604020202020204" pitchFamily="34" charset="0"/>
              </a:defRPr>
            </a:lvl8pPr>
            <a:lvl9pPr marL="1371600" algn="l" rtl="0" eaLnBrk="1" fontAlgn="base" hangingPunct="1">
              <a:lnSpc>
                <a:spcPts val="2250"/>
              </a:lnSpc>
              <a:spcBef>
                <a:spcPct val="0"/>
              </a:spcBef>
              <a:spcAft>
                <a:spcPct val="0"/>
              </a:spcAft>
              <a:defRPr sz="1950" b="1">
                <a:solidFill>
                  <a:schemeClr val="tx1"/>
                </a:solidFill>
                <a:latin typeface="Arial" panose="020B0604020202020204" pitchFamily="34" charset="0"/>
              </a:defRPr>
            </a:lvl9pPr>
          </a:lstStyle>
          <a:p>
            <a:pPr algn="ctr"/>
            <a:r>
              <a:rPr lang="en-US" sz="1800" dirty="0">
                <a:cs typeface="Times New Roman" panose="02020603050405020304" pitchFamily="18" charset="0"/>
              </a:rPr>
              <a:t>Range Migration Algorithm (RMA)</a:t>
            </a:r>
            <a:endParaRPr lang="en-GB" dirty="0">
              <a:cs typeface="Times New Roman" panose="02020603050405020304" pitchFamily="18" charset="0"/>
            </a:endParaRPr>
          </a:p>
        </p:txBody>
      </p:sp>
      <p:sp>
        <p:nvSpPr>
          <p:cNvPr id="6" name="CasellaDiTesto 5">
            <a:extLst>
              <a:ext uri="{FF2B5EF4-FFF2-40B4-BE49-F238E27FC236}">
                <a16:creationId xmlns:a16="http://schemas.microsoft.com/office/drawing/2014/main" id="{7134343F-97EB-1C5C-55F6-2C53C2AA1CA0}"/>
              </a:ext>
            </a:extLst>
          </p:cNvPr>
          <p:cNvSpPr txBox="1"/>
          <p:nvPr/>
        </p:nvSpPr>
        <p:spPr>
          <a:xfrm>
            <a:off x="578931" y="1054540"/>
            <a:ext cx="4895986" cy="276999"/>
          </a:xfrm>
          <a:prstGeom prst="rect">
            <a:avLst/>
          </a:prstGeom>
          <a:noFill/>
        </p:spPr>
        <p:txBody>
          <a:bodyPr wrap="square" rtlCol="0">
            <a:spAutoFit/>
          </a:bodyPr>
          <a:lstStyle/>
          <a:p>
            <a:r>
              <a:rPr lang="en-US" sz="1200" dirty="0">
                <a:latin typeface="+mn-lt"/>
              </a:rPr>
              <a:t>RMA consists of four steps:</a:t>
            </a:r>
            <a:endParaRPr lang="it-IT" sz="1200" dirty="0">
              <a:latin typeface="+mn-lt"/>
            </a:endParaRPr>
          </a:p>
        </p:txBody>
      </p:sp>
    </p:spTree>
    <p:extLst>
      <p:ext uri="{BB962C8B-B14F-4D97-AF65-F5344CB8AC3E}">
        <p14:creationId xmlns:p14="http://schemas.microsoft.com/office/powerpoint/2010/main" val="315537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16" name="Rettangolo 15">
            <a:extLst>
              <a:ext uri="{FF2B5EF4-FFF2-40B4-BE49-F238E27FC236}">
                <a16:creationId xmlns:a16="http://schemas.microsoft.com/office/drawing/2014/main" id="{305D3F13-766C-A4F4-2BBF-F1B904241F97}"/>
              </a:ext>
            </a:extLst>
          </p:cNvPr>
          <p:cNvSpPr/>
          <p:nvPr/>
        </p:nvSpPr>
        <p:spPr>
          <a:xfrm>
            <a:off x="5286130" y="4273625"/>
            <a:ext cx="1571870" cy="11603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1625D0D9-42CE-D800-DA26-7DF3E8860B43}"/>
              </a:ext>
            </a:extLst>
          </p:cNvPr>
          <p:cNvSpPr/>
          <p:nvPr/>
        </p:nvSpPr>
        <p:spPr>
          <a:xfrm>
            <a:off x="1955170" y="4273625"/>
            <a:ext cx="1429952" cy="11603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B4463EB7-AC4A-1872-A57E-19568EB0E83E}"/>
              </a:ext>
            </a:extLst>
          </p:cNvPr>
          <p:cNvSpPr txBox="1"/>
          <p:nvPr/>
        </p:nvSpPr>
        <p:spPr>
          <a:xfrm>
            <a:off x="728328" y="1143961"/>
            <a:ext cx="5730072" cy="1015663"/>
          </a:xfrm>
          <a:prstGeom prst="rect">
            <a:avLst/>
          </a:prstGeom>
          <a:noFill/>
        </p:spPr>
        <p:txBody>
          <a:bodyPr wrap="square" rtlCol="0">
            <a:spAutoFit/>
          </a:bodyPr>
          <a:lstStyle/>
          <a:p>
            <a:r>
              <a:rPr lang="en-US" sz="1200" b="1" dirty="0">
                <a:latin typeface="+mn-lt"/>
              </a:rPr>
              <a:t>3. </a:t>
            </a:r>
            <a:r>
              <a:rPr lang="en-US" sz="1200" b="1" i="0" dirty="0" err="1">
                <a:effectLst/>
                <a:latin typeface="+mn-lt"/>
              </a:rPr>
              <a:t>Stolt</a:t>
            </a:r>
            <a:r>
              <a:rPr lang="en-US" sz="1200" b="1" i="0" dirty="0">
                <a:effectLst/>
                <a:latin typeface="+mn-lt"/>
              </a:rPr>
              <a:t> Interpolation</a:t>
            </a:r>
            <a:r>
              <a:rPr lang="en-US" sz="1200" b="0" i="0" dirty="0">
                <a:effectLst/>
                <a:latin typeface="+mn-lt"/>
              </a:rPr>
              <a:t>: Transforms the 2-D SAR data from the range spatial frequency and azimuth frequency domain into the wavenumber domain.</a:t>
            </a:r>
          </a:p>
          <a:p>
            <a:endParaRPr lang="it-IT" sz="1200" dirty="0">
              <a:latin typeface="+mn-lt"/>
            </a:endParaRPr>
          </a:p>
          <a:p>
            <a:r>
              <a:rPr lang="en-US" sz="1200" b="1" dirty="0">
                <a:latin typeface="+mn-lt"/>
              </a:rPr>
              <a:t>4. IFFT</a:t>
            </a:r>
            <a:r>
              <a:rPr lang="en-US" sz="1200" dirty="0">
                <a:latin typeface="+mn-lt"/>
              </a:rPr>
              <a:t>: Converts the </a:t>
            </a:r>
            <a:r>
              <a:rPr lang="en-US" sz="1200" dirty="0" err="1">
                <a:latin typeface="+mn-lt"/>
              </a:rPr>
              <a:t>Stolt</a:t>
            </a:r>
            <a:r>
              <a:rPr lang="en-US" sz="1200" dirty="0">
                <a:latin typeface="+mn-lt"/>
              </a:rPr>
              <a:t> interpolation into an image.</a:t>
            </a:r>
            <a:endParaRPr lang="it-IT" sz="1200" dirty="0">
              <a:latin typeface="+mn-lt"/>
            </a:endParaRPr>
          </a:p>
          <a:p>
            <a:endParaRPr lang="it-IT" sz="1200" dirty="0">
              <a:latin typeface="+mn-lt"/>
            </a:endParaRPr>
          </a:p>
        </p:txBody>
      </p:sp>
      <p:sp>
        <p:nvSpPr>
          <p:cNvPr id="4" name="Rubrik 5">
            <a:extLst>
              <a:ext uri="{FF2B5EF4-FFF2-40B4-BE49-F238E27FC236}">
                <a16:creationId xmlns:a16="http://schemas.microsoft.com/office/drawing/2014/main" id="{F5C0823D-B4F6-7DB6-82C9-99A0DDE8A4CC}"/>
              </a:ext>
            </a:extLst>
          </p:cNvPr>
          <p:cNvSpPr txBox="1">
            <a:spLocks/>
          </p:cNvSpPr>
          <p:nvPr/>
        </p:nvSpPr>
        <p:spPr>
          <a:xfrm>
            <a:off x="1069199" y="193979"/>
            <a:ext cx="4880497" cy="348565"/>
          </a:xfrm>
          <a:prstGeom prst="rect">
            <a:avLst/>
          </a:prstGeom>
        </p:spPr>
        <p:txBody>
          <a:bodyPr/>
          <a:lstStyle>
            <a:lvl1pPr algn="l" rtl="0" eaLnBrk="1" fontAlgn="base" hangingPunct="1">
              <a:lnSpc>
                <a:spcPts val="2250"/>
              </a:lnSpc>
              <a:spcBef>
                <a:spcPct val="0"/>
              </a:spcBef>
              <a:spcAft>
                <a:spcPct val="0"/>
              </a:spcAft>
              <a:defRPr sz="2000" b="1" kern="1200">
                <a:solidFill>
                  <a:schemeClr val="tx1"/>
                </a:solidFill>
                <a:latin typeface="+mj-lt"/>
                <a:ea typeface="+mj-ea"/>
                <a:cs typeface="+mj-cs"/>
              </a:defRPr>
            </a:lvl1pPr>
            <a:lvl2pPr algn="l" rtl="0" eaLnBrk="1" fontAlgn="base" hangingPunct="1">
              <a:lnSpc>
                <a:spcPts val="2250"/>
              </a:lnSpc>
              <a:spcBef>
                <a:spcPct val="0"/>
              </a:spcBef>
              <a:spcAft>
                <a:spcPct val="0"/>
              </a:spcAft>
              <a:defRPr sz="1950" b="1">
                <a:solidFill>
                  <a:schemeClr val="tx1"/>
                </a:solidFill>
                <a:latin typeface="Arial" panose="020B0604020202020204" pitchFamily="34" charset="0"/>
              </a:defRPr>
            </a:lvl2pPr>
            <a:lvl3pPr algn="l" rtl="0" eaLnBrk="1" fontAlgn="base" hangingPunct="1">
              <a:lnSpc>
                <a:spcPts val="2250"/>
              </a:lnSpc>
              <a:spcBef>
                <a:spcPct val="0"/>
              </a:spcBef>
              <a:spcAft>
                <a:spcPct val="0"/>
              </a:spcAft>
              <a:defRPr sz="1950" b="1">
                <a:solidFill>
                  <a:schemeClr val="tx1"/>
                </a:solidFill>
                <a:latin typeface="Arial" panose="020B0604020202020204" pitchFamily="34" charset="0"/>
              </a:defRPr>
            </a:lvl3pPr>
            <a:lvl4pPr algn="l" rtl="0" eaLnBrk="1" fontAlgn="base" hangingPunct="1">
              <a:lnSpc>
                <a:spcPts val="2250"/>
              </a:lnSpc>
              <a:spcBef>
                <a:spcPct val="0"/>
              </a:spcBef>
              <a:spcAft>
                <a:spcPct val="0"/>
              </a:spcAft>
              <a:defRPr sz="1950" b="1">
                <a:solidFill>
                  <a:schemeClr val="tx1"/>
                </a:solidFill>
                <a:latin typeface="Arial" panose="020B0604020202020204" pitchFamily="34" charset="0"/>
              </a:defRPr>
            </a:lvl4pPr>
            <a:lvl5pPr algn="l" rtl="0" eaLnBrk="1" fontAlgn="base" hangingPunct="1">
              <a:lnSpc>
                <a:spcPts val="2250"/>
              </a:lnSpc>
              <a:spcBef>
                <a:spcPct val="0"/>
              </a:spcBef>
              <a:spcAft>
                <a:spcPct val="0"/>
              </a:spcAft>
              <a:defRPr sz="1950" b="1">
                <a:solidFill>
                  <a:schemeClr val="tx1"/>
                </a:solidFill>
                <a:latin typeface="Arial" panose="020B0604020202020204" pitchFamily="34" charset="0"/>
              </a:defRPr>
            </a:lvl5pPr>
            <a:lvl6pPr marL="342900" algn="l" rtl="0" eaLnBrk="1" fontAlgn="base" hangingPunct="1">
              <a:lnSpc>
                <a:spcPts val="2250"/>
              </a:lnSpc>
              <a:spcBef>
                <a:spcPct val="0"/>
              </a:spcBef>
              <a:spcAft>
                <a:spcPct val="0"/>
              </a:spcAft>
              <a:defRPr sz="1950" b="1">
                <a:solidFill>
                  <a:schemeClr val="tx1"/>
                </a:solidFill>
                <a:latin typeface="Arial" panose="020B0604020202020204" pitchFamily="34" charset="0"/>
              </a:defRPr>
            </a:lvl6pPr>
            <a:lvl7pPr marL="685800" algn="l" rtl="0" eaLnBrk="1" fontAlgn="base" hangingPunct="1">
              <a:lnSpc>
                <a:spcPts val="2250"/>
              </a:lnSpc>
              <a:spcBef>
                <a:spcPct val="0"/>
              </a:spcBef>
              <a:spcAft>
                <a:spcPct val="0"/>
              </a:spcAft>
              <a:defRPr sz="1950" b="1">
                <a:solidFill>
                  <a:schemeClr val="tx1"/>
                </a:solidFill>
                <a:latin typeface="Arial" panose="020B0604020202020204" pitchFamily="34" charset="0"/>
              </a:defRPr>
            </a:lvl7pPr>
            <a:lvl8pPr marL="1028700" algn="l" rtl="0" eaLnBrk="1" fontAlgn="base" hangingPunct="1">
              <a:lnSpc>
                <a:spcPts val="2250"/>
              </a:lnSpc>
              <a:spcBef>
                <a:spcPct val="0"/>
              </a:spcBef>
              <a:spcAft>
                <a:spcPct val="0"/>
              </a:spcAft>
              <a:defRPr sz="1950" b="1">
                <a:solidFill>
                  <a:schemeClr val="tx1"/>
                </a:solidFill>
                <a:latin typeface="Arial" panose="020B0604020202020204" pitchFamily="34" charset="0"/>
              </a:defRPr>
            </a:lvl8pPr>
            <a:lvl9pPr marL="1371600" algn="l" rtl="0" eaLnBrk="1" fontAlgn="base" hangingPunct="1">
              <a:lnSpc>
                <a:spcPts val="2250"/>
              </a:lnSpc>
              <a:spcBef>
                <a:spcPct val="0"/>
              </a:spcBef>
              <a:spcAft>
                <a:spcPct val="0"/>
              </a:spcAft>
              <a:defRPr sz="1950" b="1">
                <a:solidFill>
                  <a:schemeClr val="tx1"/>
                </a:solidFill>
                <a:latin typeface="Arial" panose="020B0604020202020204" pitchFamily="34" charset="0"/>
              </a:defRPr>
            </a:lvl9pPr>
          </a:lstStyle>
          <a:p>
            <a:pPr algn="ctr"/>
            <a:r>
              <a:rPr lang="en-US" sz="1800" dirty="0">
                <a:latin typeface="+mn-lt"/>
                <a:cs typeface="Times New Roman" panose="02020603050405020304" pitchFamily="18" charset="0"/>
              </a:rPr>
              <a:t>Range Migration Algorithm (RMA)</a:t>
            </a:r>
            <a:endParaRPr lang="en-GB" dirty="0">
              <a:latin typeface="+mn-lt"/>
              <a:cs typeface="Times New Roman" panose="02020603050405020304" pitchFamily="18" charset="0"/>
            </a:endParaRPr>
          </a:p>
        </p:txBody>
      </p:sp>
      <p:pic>
        <p:nvPicPr>
          <p:cNvPr id="2" name="Immagine 1" descr="Immagine che contiene testo, schermata, Diagramma, linea&#10;&#10;Descrizione generata automaticamente">
            <a:extLst>
              <a:ext uri="{FF2B5EF4-FFF2-40B4-BE49-F238E27FC236}">
                <a16:creationId xmlns:a16="http://schemas.microsoft.com/office/drawing/2014/main" id="{A9BCCCD7-3352-1FC7-4617-500DD0D3FF75}"/>
              </a:ext>
            </a:extLst>
          </p:cNvPr>
          <p:cNvPicPr>
            <a:picLocks noChangeAspect="1"/>
          </p:cNvPicPr>
          <p:nvPr/>
        </p:nvPicPr>
        <p:blipFill>
          <a:blip r:embed="rId3"/>
          <a:stretch>
            <a:fillRect/>
          </a:stretch>
        </p:blipFill>
        <p:spPr>
          <a:xfrm>
            <a:off x="386384" y="2203569"/>
            <a:ext cx="3123063" cy="2026111"/>
          </a:xfrm>
          <a:prstGeom prst="rect">
            <a:avLst/>
          </a:prstGeom>
        </p:spPr>
      </p:pic>
      <p:pic>
        <p:nvPicPr>
          <p:cNvPr id="6" name="Immagine 5" descr="Immagine che contiene testo, schermata&#10;&#10;Descrizione generata automaticamente">
            <a:extLst>
              <a:ext uri="{FF2B5EF4-FFF2-40B4-BE49-F238E27FC236}">
                <a16:creationId xmlns:a16="http://schemas.microsoft.com/office/drawing/2014/main" id="{77F22566-72B8-DA6C-BBF7-931E39A00A3E}"/>
              </a:ext>
            </a:extLst>
          </p:cNvPr>
          <p:cNvPicPr>
            <a:picLocks noChangeAspect="1"/>
          </p:cNvPicPr>
          <p:nvPr/>
        </p:nvPicPr>
        <p:blipFill>
          <a:blip r:embed="rId4"/>
          <a:stretch>
            <a:fillRect/>
          </a:stretch>
        </p:blipFill>
        <p:spPr>
          <a:xfrm>
            <a:off x="3762601" y="2201378"/>
            <a:ext cx="3047058" cy="2026110"/>
          </a:xfrm>
          <a:prstGeom prst="rect">
            <a:avLst/>
          </a:prstGeom>
        </p:spPr>
      </p:pic>
    </p:spTree>
    <p:extLst>
      <p:ext uri="{BB962C8B-B14F-4D97-AF65-F5344CB8AC3E}">
        <p14:creationId xmlns:p14="http://schemas.microsoft.com/office/powerpoint/2010/main" val="368743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15" name="Rettangolo 14">
            <a:extLst>
              <a:ext uri="{FF2B5EF4-FFF2-40B4-BE49-F238E27FC236}">
                <a16:creationId xmlns:a16="http://schemas.microsoft.com/office/drawing/2014/main" id="{1625D0D9-42CE-D800-DA26-7DF3E8860B43}"/>
              </a:ext>
            </a:extLst>
          </p:cNvPr>
          <p:cNvSpPr/>
          <p:nvPr/>
        </p:nvSpPr>
        <p:spPr>
          <a:xfrm>
            <a:off x="1955170" y="4273625"/>
            <a:ext cx="1429952" cy="11603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305D3F13-766C-A4F4-2BBF-F1B904241F97}"/>
              </a:ext>
            </a:extLst>
          </p:cNvPr>
          <p:cNvSpPr/>
          <p:nvPr/>
        </p:nvSpPr>
        <p:spPr>
          <a:xfrm>
            <a:off x="5286130" y="4273625"/>
            <a:ext cx="1571870" cy="11603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descr="Immagine che contiene aria aperta, erba, albero, tomba&#10;&#10;Descrizione generata automaticamente">
            <a:extLst>
              <a:ext uri="{FF2B5EF4-FFF2-40B4-BE49-F238E27FC236}">
                <a16:creationId xmlns:a16="http://schemas.microsoft.com/office/drawing/2014/main" id="{2ACB005C-C72C-2871-35F6-CEAE1BF473DE}"/>
              </a:ext>
            </a:extLst>
          </p:cNvPr>
          <p:cNvPicPr>
            <a:picLocks noChangeAspect="1"/>
          </p:cNvPicPr>
          <p:nvPr/>
        </p:nvPicPr>
        <p:blipFill>
          <a:blip r:embed="rId3"/>
          <a:stretch>
            <a:fillRect/>
          </a:stretch>
        </p:blipFill>
        <p:spPr>
          <a:xfrm>
            <a:off x="547154" y="1570867"/>
            <a:ext cx="2881846" cy="2484390"/>
          </a:xfrm>
          <a:prstGeom prst="rect">
            <a:avLst/>
          </a:prstGeom>
        </p:spPr>
      </p:pic>
      <p:sp>
        <p:nvSpPr>
          <p:cNvPr id="8" name="CasellaDiTesto 7">
            <a:extLst>
              <a:ext uri="{FF2B5EF4-FFF2-40B4-BE49-F238E27FC236}">
                <a16:creationId xmlns:a16="http://schemas.microsoft.com/office/drawing/2014/main" id="{47C80637-E84D-9C1F-360A-127D921D9CE0}"/>
              </a:ext>
            </a:extLst>
          </p:cNvPr>
          <p:cNvSpPr txBox="1"/>
          <p:nvPr/>
        </p:nvSpPr>
        <p:spPr>
          <a:xfrm>
            <a:off x="820557" y="1160864"/>
            <a:ext cx="2335039" cy="276999"/>
          </a:xfrm>
          <a:prstGeom prst="rect">
            <a:avLst/>
          </a:prstGeom>
          <a:noFill/>
        </p:spPr>
        <p:txBody>
          <a:bodyPr wrap="square" rtlCol="0">
            <a:spAutoFit/>
          </a:bodyPr>
          <a:lstStyle/>
          <a:p>
            <a:pPr algn="ctr"/>
            <a:r>
              <a:rPr lang="it-IT" sz="1200" dirty="0"/>
              <a:t>Group </a:t>
            </a:r>
            <a:r>
              <a:rPr lang="it-IT" sz="1200" dirty="0" err="1"/>
              <a:t>view</a:t>
            </a:r>
            <a:r>
              <a:rPr lang="it-IT" sz="1200" dirty="0"/>
              <a:t> of the </a:t>
            </a:r>
            <a:r>
              <a:rPr lang="it-IT" sz="1200" dirty="0" err="1"/>
              <a:t>landscape</a:t>
            </a:r>
            <a:endParaRPr lang="it-IT" sz="1200" dirty="0"/>
          </a:p>
        </p:txBody>
      </p:sp>
      <p:pic>
        <p:nvPicPr>
          <p:cNvPr id="10" name="Immagine 9" descr="Immagine che contiene schermata, Urbanistica, aria aperta&#10;&#10;Descrizione generata automaticamente">
            <a:extLst>
              <a:ext uri="{FF2B5EF4-FFF2-40B4-BE49-F238E27FC236}">
                <a16:creationId xmlns:a16="http://schemas.microsoft.com/office/drawing/2014/main" id="{E28629B9-68F9-68B6-C37E-163A7A50BD94}"/>
              </a:ext>
            </a:extLst>
          </p:cNvPr>
          <p:cNvPicPr>
            <a:picLocks noChangeAspect="1"/>
          </p:cNvPicPr>
          <p:nvPr/>
        </p:nvPicPr>
        <p:blipFill>
          <a:blip r:embed="rId4"/>
          <a:stretch>
            <a:fillRect/>
          </a:stretch>
        </p:blipFill>
        <p:spPr>
          <a:xfrm>
            <a:off x="3667151" y="1567819"/>
            <a:ext cx="2899875" cy="2484390"/>
          </a:xfrm>
          <a:prstGeom prst="rect">
            <a:avLst/>
          </a:prstGeom>
        </p:spPr>
      </p:pic>
      <p:sp>
        <p:nvSpPr>
          <p:cNvPr id="12" name="CasellaDiTesto 11">
            <a:extLst>
              <a:ext uri="{FF2B5EF4-FFF2-40B4-BE49-F238E27FC236}">
                <a16:creationId xmlns:a16="http://schemas.microsoft.com/office/drawing/2014/main" id="{DBB79F69-5F42-D68C-CD79-6A82F2124483}"/>
              </a:ext>
            </a:extLst>
          </p:cNvPr>
          <p:cNvSpPr txBox="1"/>
          <p:nvPr/>
        </p:nvSpPr>
        <p:spPr>
          <a:xfrm>
            <a:off x="3699768" y="1157995"/>
            <a:ext cx="2834640" cy="276999"/>
          </a:xfrm>
          <a:prstGeom prst="rect">
            <a:avLst/>
          </a:prstGeom>
          <a:noFill/>
        </p:spPr>
        <p:txBody>
          <a:bodyPr wrap="square" rtlCol="0">
            <a:spAutoFit/>
          </a:bodyPr>
          <a:lstStyle/>
          <a:p>
            <a:r>
              <a:rPr lang="it-IT" sz="1200" dirty="0"/>
              <a:t>Satellite image of the </a:t>
            </a:r>
            <a:r>
              <a:rPr lang="it-IT" sz="1200" dirty="0" err="1"/>
              <a:t>same</a:t>
            </a:r>
            <a:r>
              <a:rPr lang="it-IT" sz="1200" dirty="0"/>
              <a:t> </a:t>
            </a:r>
            <a:r>
              <a:rPr lang="it-IT" sz="1200" dirty="0" err="1"/>
              <a:t>landscape</a:t>
            </a:r>
            <a:endParaRPr lang="it-IT" sz="1200" dirty="0"/>
          </a:p>
        </p:txBody>
      </p:sp>
      <p:cxnSp>
        <p:nvCxnSpPr>
          <p:cNvPr id="24" name="Connettore 2 23">
            <a:extLst>
              <a:ext uri="{FF2B5EF4-FFF2-40B4-BE49-F238E27FC236}">
                <a16:creationId xmlns:a16="http://schemas.microsoft.com/office/drawing/2014/main" id="{D5A09F38-06B5-50D8-58F4-8C535FBD565A}"/>
              </a:ext>
            </a:extLst>
          </p:cNvPr>
          <p:cNvCxnSpPr>
            <a:cxnSpLocks/>
            <a:endCxn id="25" idx="0"/>
          </p:cNvCxnSpPr>
          <p:nvPr/>
        </p:nvCxnSpPr>
        <p:spPr>
          <a:xfrm>
            <a:off x="5385600" y="2635200"/>
            <a:ext cx="481284" cy="1638425"/>
          </a:xfrm>
          <a:prstGeom prst="straightConnector1">
            <a:avLst/>
          </a:prstGeom>
          <a:ln>
            <a:solidFill>
              <a:srgbClr val="FEC22B"/>
            </a:solidFill>
            <a:tailEnd type="triangle"/>
          </a:ln>
        </p:spPr>
        <p:style>
          <a:lnRef idx="2">
            <a:schemeClr val="dk1"/>
          </a:lnRef>
          <a:fillRef idx="0">
            <a:schemeClr val="dk1"/>
          </a:fillRef>
          <a:effectRef idx="1">
            <a:schemeClr val="dk1"/>
          </a:effectRef>
          <a:fontRef idx="minor">
            <a:schemeClr val="tx1"/>
          </a:fontRef>
        </p:style>
      </p:cxnSp>
      <p:sp>
        <p:nvSpPr>
          <p:cNvPr id="25" name="CasellaDiTesto 24">
            <a:extLst>
              <a:ext uri="{FF2B5EF4-FFF2-40B4-BE49-F238E27FC236}">
                <a16:creationId xmlns:a16="http://schemas.microsoft.com/office/drawing/2014/main" id="{CD37FB0F-45E0-975D-ABA9-FDB7F2FABBCE}"/>
              </a:ext>
            </a:extLst>
          </p:cNvPr>
          <p:cNvSpPr txBox="1"/>
          <p:nvPr/>
        </p:nvSpPr>
        <p:spPr>
          <a:xfrm>
            <a:off x="5286130" y="4273625"/>
            <a:ext cx="1161508" cy="323165"/>
          </a:xfrm>
          <a:prstGeom prst="rect">
            <a:avLst/>
          </a:prstGeom>
          <a:solidFill>
            <a:srgbClr val="F1C458"/>
          </a:solidFill>
          <a:ln>
            <a:solidFill>
              <a:srgbClr val="D02F80"/>
            </a:solidFill>
          </a:ln>
        </p:spPr>
        <p:txBody>
          <a:bodyPr wrap="square" rtlCol="0">
            <a:spAutoFit/>
          </a:bodyPr>
          <a:lstStyle/>
          <a:p>
            <a:pPr algn="ctr"/>
            <a:r>
              <a:rPr lang="en-US" sz="750" b="1" dirty="0">
                <a:solidFill>
                  <a:schemeClr val="tx1">
                    <a:lumMod val="85000"/>
                    <a:lumOff val="15000"/>
                  </a:schemeClr>
                </a:solidFill>
              </a:rPr>
              <a:t>Cone considered in the code</a:t>
            </a:r>
            <a:endParaRPr lang="it-IT" sz="750" b="1" dirty="0">
              <a:solidFill>
                <a:schemeClr val="tx1">
                  <a:lumMod val="85000"/>
                  <a:lumOff val="15000"/>
                </a:schemeClr>
              </a:solidFill>
            </a:endParaRPr>
          </a:p>
        </p:txBody>
      </p:sp>
      <p:sp>
        <p:nvSpPr>
          <p:cNvPr id="5" name="Rubrik 5">
            <a:extLst>
              <a:ext uri="{FF2B5EF4-FFF2-40B4-BE49-F238E27FC236}">
                <a16:creationId xmlns:a16="http://schemas.microsoft.com/office/drawing/2014/main" id="{9F47C36F-D409-F486-B65C-5C247734774A}"/>
              </a:ext>
            </a:extLst>
          </p:cNvPr>
          <p:cNvSpPr txBox="1">
            <a:spLocks/>
          </p:cNvSpPr>
          <p:nvPr/>
        </p:nvSpPr>
        <p:spPr>
          <a:xfrm>
            <a:off x="1069199" y="193979"/>
            <a:ext cx="4880497" cy="348565"/>
          </a:xfrm>
          <a:prstGeom prst="rect">
            <a:avLst/>
          </a:prstGeom>
        </p:spPr>
        <p:txBody>
          <a:bodyPr/>
          <a:lstStyle>
            <a:lvl1pPr algn="l" rtl="0" eaLnBrk="1" fontAlgn="base" hangingPunct="1">
              <a:lnSpc>
                <a:spcPts val="2250"/>
              </a:lnSpc>
              <a:spcBef>
                <a:spcPct val="0"/>
              </a:spcBef>
              <a:spcAft>
                <a:spcPct val="0"/>
              </a:spcAft>
              <a:defRPr sz="2000" b="1" kern="1200">
                <a:solidFill>
                  <a:schemeClr val="tx1"/>
                </a:solidFill>
                <a:latin typeface="+mj-lt"/>
                <a:ea typeface="+mj-ea"/>
                <a:cs typeface="+mj-cs"/>
              </a:defRPr>
            </a:lvl1pPr>
            <a:lvl2pPr algn="l" rtl="0" eaLnBrk="1" fontAlgn="base" hangingPunct="1">
              <a:lnSpc>
                <a:spcPts val="2250"/>
              </a:lnSpc>
              <a:spcBef>
                <a:spcPct val="0"/>
              </a:spcBef>
              <a:spcAft>
                <a:spcPct val="0"/>
              </a:spcAft>
              <a:defRPr sz="1950" b="1">
                <a:solidFill>
                  <a:schemeClr val="tx1"/>
                </a:solidFill>
                <a:latin typeface="Arial" panose="020B0604020202020204" pitchFamily="34" charset="0"/>
              </a:defRPr>
            </a:lvl2pPr>
            <a:lvl3pPr algn="l" rtl="0" eaLnBrk="1" fontAlgn="base" hangingPunct="1">
              <a:lnSpc>
                <a:spcPts val="2250"/>
              </a:lnSpc>
              <a:spcBef>
                <a:spcPct val="0"/>
              </a:spcBef>
              <a:spcAft>
                <a:spcPct val="0"/>
              </a:spcAft>
              <a:defRPr sz="1950" b="1">
                <a:solidFill>
                  <a:schemeClr val="tx1"/>
                </a:solidFill>
                <a:latin typeface="Arial" panose="020B0604020202020204" pitchFamily="34" charset="0"/>
              </a:defRPr>
            </a:lvl3pPr>
            <a:lvl4pPr algn="l" rtl="0" eaLnBrk="1" fontAlgn="base" hangingPunct="1">
              <a:lnSpc>
                <a:spcPts val="2250"/>
              </a:lnSpc>
              <a:spcBef>
                <a:spcPct val="0"/>
              </a:spcBef>
              <a:spcAft>
                <a:spcPct val="0"/>
              </a:spcAft>
              <a:defRPr sz="1950" b="1">
                <a:solidFill>
                  <a:schemeClr val="tx1"/>
                </a:solidFill>
                <a:latin typeface="Arial" panose="020B0604020202020204" pitchFamily="34" charset="0"/>
              </a:defRPr>
            </a:lvl4pPr>
            <a:lvl5pPr algn="l" rtl="0" eaLnBrk="1" fontAlgn="base" hangingPunct="1">
              <a:lnSpc>
                <a:spcPts val="2250"/>
              </a:lnSpc>
              <a:spcBef>
                <a:spcPct val="0"/>
              </a:spcBef>
              <a:spcAft>
                <a:spcPct val="0"/>
              </a:spcAft>
              <a:defRPr sz="1950" b="1">
                <a:solidFill>
                  <a:schemeClr val="tx1"/>
                </a:solidFill>
                <a:latin typeface="Arial" panose="020B0604020202020204" pitchFamily="34" charset="0"/>
              </a:defRPr>
            </a:lvl5pPr>
            <a:lvl6pPr marL="342900" algn="l" rtl="0" eaLnBrk="1" fontAlgn="base" hangingPunct="1">
              <a:lnSpc>
                <a:spcPts val="2250"/>
              </a:lnSpc>
              <a:spcBef>
                <a:spcPct val="0"/>
              </a:spcBef>
              <a:spcAft>
                <a:spcPct val="0"/>
              </a:spcAft>
              <a:defRPr sz="1950" b="1">
                <a:solidFill>
                  <a:schemeClr val="tx1"/>
                </a:solidFill>
                <a:latin typeface="Arial" panose="020B0604020202020204" pitchFamily="34" charset="0"/>
              </a:defRPr>
            </a:lvl6pPr>
            <a:lvl7pPr marL="685800" algn="l" rtl="0" eaLnBrk="1" fontAlgn="base" hangingPunct="1">
              <a:lnSpc>
                <a:spcPts val="2250"/>
              </a:lnSpc>
              <a:spcBef>
                <a:spcPct val="0"/>
              </a:spcBef>
              <a:spcAft>
                <a:spcPct val="0"/>
              </a:spcAft>
              <a:defRPr sz="1950" b="1">
                <a:solidFill>
                  <a:schemeClr val="tx1"/>
                </a:solidFill>
                <a:latin typeface="Arial" panose="020B0604020202020204" pitchFamily="34" charset="0"/>
              </a:defRPr>
            </a:lvl7pPr>
            <a:lvl8pPr marL="1028700" algn="l" rtl="0" eaLnBrk="1" fontAlgn="base" hangingPunct="1">
              <a:lnSpc>
                <a:spcPts val="2250"/>
              </a:lnSpc>
              <a:spcBef>
                <a:spcPct val="0"/>
              </a:spcBef>
              <a:spcAft>
                <a:spcPct val="0"/>
              </a:spcAft>
              <a:defRPr sz="1950" b="1">
                <a:solidFill>
                  <a:schemeClr val="tx1"/>
                </a:solidFill>
                <a:latin typeface="Arial" panose="020B0604020202020204" pitchFamily="34" charset="0"/>
              </a:defRPr>
            </a:lvl8pPr>
            <a:lvl9pPr marL="1371600" algn="l" rtl="0" eaLnBrk="1" fontAlgn="base" hangingPunct="1">
              <a:lnSpc>
                <a:spcPts val="2250"/>
              </a:lnSpc>
              <a:spcBef>
                <a:spcPct val="0"/>
              </a:spcBef>
              <a:spcAft>
                <a:spcPct val="0"/>
              </a:spcAft>
              <a:defRPr sz="1950" b="1">
                <a:solidFill>
                  <a:schemeClr val="tx1"/>
                </a:solidFill>
                <a:latin typeface="Arial" panose="020B0604020202020204" pitchFamily="34" charset="0"/>
              </a:defRPr>
            </a:lvl9pPr>
          </a:lstStyle>
          <a:p>
            <a:pPr algn="ctr"/>
            <a:r>
              <a:rPr lang="en-US" sz="1800" dirty="0">
                <a:cs typeface="Times New Roman" panose="02020603050405020304" pitchFamily="18" charset="0"/>
              </a:rPr>
              <a:t>SAR Test on a landscape</a:t>
            </a:r>
            <a:endParaRPr lang="en-GB" dirty="0">
              <a:cs typeface="Times New Roman" panose="02020603050405020304" pitchFamily="18" charset="0"/>
            </a:endParaRPr>
          </a:p>
        </p:txBody>
      </p:sp>
    </p:spTree>
    <p:extLst>
      <p:ext uri="{BB962C8B-B14F-4D97-AF65-F5344CB8AC3E}">
        <p14:creationId xmlns:p14="http://schemas.microsoft.com/office/powerpoint/2010/main" val="135054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0"/>
          <p:cNvSpPr txBox="1"/>
          <p:nvPr/>
        </p:nvSpPr>
        <p:spPr>
          <a:xfrm>
            <a:off x="881856" y="155687"/>
            <a:ext cx="5216544" cy="253575"/>
          </a:xfrm>
          <a:prstGeom prst="rect">
            <a:avLst/>
          </a:prstGeom>
          <a:noFill/>
          <a:ln>
            <a:noFill/>
          </a:ln>
        </p:spPr>
        <p:txBody>
          <a:bodyPr spcFirstLastPara="1" wrap="square" lIns="67500" tIns="33750" rIns="67500" bIns="33750" anchor="t" anchorCtr="0">
            <a:noAutofit/>
          </a:bodyPr>
          <a:lstStyle/>
          <a:p>
            <a:pPr>
              <a:spcBef>
                <a:spcPts val="0"/>
              </a:spcBef>
              <a:spcAft>
                <a:spcPts val="0"/>
              </a:spcAft>
            </a:pPr>
            <a:r>
              <a:rPr lang="en" sz="1600" b="1" dirty="0"/>
              <a:t>VELOCITY IMAGES TEST FOR CW RADAR </a:t>
            </a:r>
            <a:endParaRPr sz="1600" b="1" dirty="0">
              <a:solidFill>
                <a:srgbClr val="000000"/>
              </a:solidFill>
              <a:latin typeface="Arial"/>
              <a:ea typeface="Arial"/>
              <a:cs typeface="Arial"/>
              <a:sym typeface="Arial"/>
            </a:endParaRPr>
          </a:p>
        </p:txBody>
      </p:sp>
      <p:sp>
        <p:nvSpPr>
          <p:cNvPr id="346" name="Google Shape;346;p40"/>
          <p:cNvSpPr txBox="1"/>
          <p:nvPr/>
        </p:nvSpPr>
        <p:spPr>
          <a:xfrm>
            <a:off x="881856" y="386798"/>
            <a:ext cx="4905000" cy="1199025"/>
          </a:xfrm>
          <a:prstGeom prst="rect">
            <a:avLst/>
          </a:prstGeom>
          <a:noFill/>
          <a:ln>
            <a:noFill/>
          </a:ln>
        </p:spPr>
        <p:txBody>
          <a:bodyPr spcFirstLastPara="1" wrap="square" lIns="68569" tIns="68569" rIns="68569" bIns="68569" anchor="t" anchorCtr="0">
            <a:noAutofit/>
          </a:bodyPr>
          <a:lstStyle/>
          <a:p>
            <a:pPr>
              <a:spcBef>
                <a:spcPts val="0"/>
              </a:spcBef>
              <a:spcAft>
                <a:spcPts val="0"/>
              </a:spcAft>
            </a:pPr>
            <a:r>
              <a:rPr lang="en" sz="1400" dirty="0"/>
              <a:t>Some important parameters to be considered : </a:t>
            </a:r>
            <a:endParaRPr sz="1400" dirty="0"/>
          </a:p>
          <a:p>
            <a:pPr marL="342900" indent="-238125">
              <a:spcBef>
                <a:spcPts val="0"/>
              </a:spcBef>
              <a:spcAft>
                <a:spcPts val="0"/>
              </a:spcAft>
              <a:buSzPts val="1400"/>
              <a:buChar char="●"/>
            </a:pPr>
            <a:r>
              <a:rPr lang="en" sz="1400" dirty="0"/>
              <a:t>Tp pulse width</a:t>
            </a:r>
            <a:endParaRPr sz="1400" dirty="0"/>
          </a:p>
          <a:p>
            <a:pPr marL="342900" indent="-238125">
              <a:spcBef>
                <a:spcPts val="0"/>
              </a:spcBef>
              <a:spcAft>
                <a:spcPts val="0"/>
              </a:spcAft>
              <a:buSzPts val="1400"/>
              <a:buChar char="●"/>
            </a:pPr>
            <a:r>
              <a:rPr lang="en" sz="1400" dirty="0"/>
              <a:t>fc carrier frequency</a:t>
            </a:r>
            <a:endParaRPr sz="1400" dirty="0"/>
          </a:p>
          <a:p>
            <a:pPr marL="342900" indent="-238125">
              <a:spcBef>
                <a:spcPts val="0"/>
              </a:spcBef>
              <a:spcAft>
                <a:spcPts val="0"/>
              </a:spcAft>
              <a:buSzPts val="1400"/>
              <a:buChar char="●"/>
            </a:pPr>
            <a:r>
              <a:rPr lang="en" sz="1400" dirty="0"/>
              <a:t>Sampling Frequency</a:t>
            </a:r>
            <a:endParaRPr sz="1400" dirty="0"/>
          </a:p>
          <a:p>
            <a:pPr marL="342900" indent="-238125">
              <a:spcBef>
                <a:spcPts val="0"/>
              </a:spcBef>
              <a:spcAft>
                <a:spcPts val="0"/>
              </a:spcAft>
              <a:buSzPts val="1400"/>
              <a:buChar char="●"/>
            </a:pPr>
            <a:r>
              <a:rPr lang="en" sz="1400" dirty="0"/>
              <a:t>Total Observation Time</a:t>
            </a:r>
            <a:endParaRPr sz="1400" dirty="0"/>
          </a:p>
          <a:p>
            <a:pPr>
              <a:spcBef>
                <a:spcPts val="0"/>
              </a:spcBef>
              <a:spcAft>
                <a:spcPts val="0"/>
              </a:spcAft>
            </a:pPr>
            <a:r>
              <a:rPr lang="en" sz="1400" dirty="0"/>
              <a:t>These parameters play a pivotal role in mapping out the results we obtain from the radar.</a:t>
            </a:r>
            <a:endParaRPr sz="1400" dirty="0"/>
          </a:p>
        </p:txBody>
      </p:sp>
      <p:sp>
        <p:nvSpPr>
          <p:cNvPr id="347" name="Google Shape;347;p40"/>
          <p:cNvSpPr txBox="1"/>
          <p:nvPr/>
        </p:nvSpPr>
        <p:spPr>
          <a:xfrm>
            <a:off x="192544" y="3179569"/>
            <a:ext cx="13725" cy="6750"/>
          </a:xfrm>
          <a:prstGeom prst="rect">
            <a:avLst/>
          </a:prstGeom>
          <a:noFill/>
          <a:ln>
            <a:noFill/>
          </a:ln>
        </p:spPr>
        <p:txBody>
          <a:bodyPr spcFirstLastPara="1" wrap="square" lIns="68569" tIns="68569" rIns="68569" bIns="68569" anchor="t" anchorCtr="0">
            <a:noAutofit/>
          </a:bodyPr>
          <a:lstStyle/>
          <a:p>
            <a:pPr>
              <a:spcBef>
                <a:spcPts val="0"/>
              </a:spcBef>
              <a:spcAft>
                <a:spcPts val="0"/>
              </a:spcAft>
            </a:pPr>
            <a:endParaRPr/>
          </a:p>
        </p:txBody>
      </p:sp>
      <p:sp>
        <p:nvSpPr>
          <p:cNvPr id="348" name="Google Shape;348;p40"/>
          <p:cNvSpPr txBox="1"/>
          <p:nvPr/>
        </p:nvSpPr>
        <p:spPr>
          <a:xfrm>
            <a:off x="199388" y="2967150"/>
            <a:ext cx="5207400" cy="1274400"/>
          </a:xfrm>
          <a:prstGeom prst="rect">
            <a:avLst/>
          </a:prstGeom>
          <a:solidFill>
            <a:schemeClr val="lt1"/>
          </a:solidFill>
          <a:ln>
            <a:noFill/>
          </a:ln>
        </p:spPr>
        <p:txBody>
          <a:bodyPr spcFirstLastPara="1" wrap="square" lIns="68569" tIns="68569" rIns="68569" bIns="68569" anchor="t" anchorCtr="0">
            <a:noAutofit/>
          </a:bodyPr>
          <a:lstStyle/>
          <a:p>
            <a:pPr>
              <a:spcBef>
                <a:spcPts val="0"/>
              </a:spcBef>
              <a:spcAft>
                <a:spcPts val="0"/>
              </a:spcAft>
            </a:pPr>
            <a:endParaRPr/>
          </a:p>
        </p:txBody>
      </p:sp>
      <p:pic>
        <p:nvPicPr>
          <p:cNvPr id="349" name="Google Shape;349;p40"/>
          <p:cNvPicPr preferRelativeResize="0"/>
          <p:nvPr/>
        </p:nvPicPr>
        <p:blipFill rotWithShape="1">
          <a:blip r:embed="rId3">
            <a:alphaModFix/>
          </a:blip>
          <a:srcRect l="8513" t="6428" r="8513"/>
          <a:stretch/>
        </p:blipFill>
        <p:spPr>
          <a:xfrm>
            <a:off x="632106" y="2265431"/>
            <a:ext cx="2220077" cy="1498520"/>
          </a:xfrm>
          <a:prstGeom prst="rect">
            <a:avLst/>
          </a:prstGeom>
          <a:noFill/>
          <a:ln>
            <a:noFill/>
          </a:ln>
        </p:spPr>
      </p:pic>
      <p:sp>
        <p:nvSpPr>
          <p:cNvPr id="350" name="Google Shape;350;p40"/>
          <p:cNvSpPr txBox="1"/>
          <p:nvPr/>
        </p:nvSpPr>
        <p:spPr>
          <a:xfrm>
            <a:off x="632106" y="3786061"/>
            <a:ext cx="2220075" cy="253575"/>
          </a:xfrm>
          <a:prstGeom prst="rect">
            <a:avLst/>
          </a:prstGeom>
          <a:noFill/>
          <a:ln>
            <a:noFill/>
          </a:ln>
        </p:spPr>
        <p:txBody>
          <a:bodyPr spcFirstLastPara="1" wrap="square" lIns="68569" tIns="68569" rIns="68569" bIns="68569" anchor="t" anchorCtr="0">
            <a:noAutofit/>
          </a:bodyPr>
          <a:lstStyle/>
          <a:p>
            <a:pPr algn="ctr">
              <a:spcBef>
                <a:spcPts val="0"/>
              </a:spcBef>
              <a:spcAft>
                <a:spcPts val="0"/>
              </a:spcAft>
            </a:pPr>
            <a:r>
              <a:rPr lang="en" sz="1000" dirty="0"/>
              <a:t>Long Tp</a:t>
            </a:r>
            <a:r>
              <a:rPr lang="en" sz="1000" dirty="0">
                <a:solidFill>
                  <a:schemeClr val="dk1"/>
                </a:solidFill>
              </a:rPr>
              <a:t> duration</a:t>
            </a:r>
            <a:endParaRPr sz="1000" dirty="0"/>
          </a:p>
        </p:txBody>
      </p:sp>
      <p:pic>
        <p:nvPicPr>
          <p:cNvPr id="351" name="Google Shape;351;p40"/>
          <p:cNvPicPr preferRelativeResize="0"/>
          <p:nvPr/>
        </p:nvPicPr>
        <p:blipFill rotWithShape="1">
          <a:blip r:embed="rId4">
            <a:alphaModFix/>
          </a:blip>
          <a:srcRect l="3129" r="7957"/>
          <a:stretch/>
        </p:blipFill>
        <p:spPr>
          <a:xfrm>
            <a:off x="4003291" y="2287542"/>
            <a:ext cx="2398162" cy="1498519"/>
          </a:xfrm>
          <a:prstGeom prst="rect">
            <a:avLst/>
          </a:prstGeom>
          <a:noFill/>
          <a:ln>
            <a:noFill/>
          </a:ln>
        </p:spPr>
      </p:pic>
      <p:sp>
        <p:nvSpPr>
          <p:cNvPr id="352" name="Google Shape;352;p40"/>
          <p:cNvSpPr txBox="1"/>
          <p:nvPr/>
        </p:nvSpPr>
        <p:spPr>
          <a:xfrm>
            <a:off x="4092335" y="3786061"/>
            <a:ext cx="2220075" cy="253575"/>
          </a:xfrm>
          <a:prstGeom prst="rect">
            <a:avLst/>
          </a:prstGeom>
          <a:noFill/>
          <a:ln>
            <a:noFill/>
          </a:ln>
        </p:spPr>
        <p:txBody>
          <a:bodyPr spcFirstLastPara="1" wrap="square" lIns="68569" tIns="68569" rIns="68569" bIns="68569" anchor="t" anchorCtr="0">
            <a:noAutofit/>
          </a:bodyPr>
          <a:lstStyle/>
          <a:p>
            <a:pPr algn="ctr">
              <a:spcBef>
                <a:spcPts val="0"/>
              </a:spcBef>
              <a:spcAft>
                <a:spcPts val="0"/>
              </a:spcAft>
            </a:pPr>
            <a:r>
              <a:rPr lang="en" sz="1000" dirty="0"/>
              <a:t>Short Tp Duration</a:t>
            </a:r>
            <a:endParaRPr sz="1000" dirty="0"/>
          </a:p>
        </p:txBody>
      </p:sp>
      <p:sp>
        <p:nvSpPr>
          <p:cNvPr id="2" name="CasellaDiTesto 1">
            <a:extLst>
              <a:ext uri="{FF2B5EF4-FFF2-40B4-BE49-F238E27FC236}">
                <a16:creationId xmlns:a16="http://schemas.microsoft.com/office/drawing/2014/main" id="{006D2A39-FCD5-6E68-6EB4-1AE3CCCED9A5}"/>
              </a:ext>
            </a:extLst>
          </p:cNvPr>
          <p:cNvSpPr txBox="1"/>
          <p:nvPr/>
        </p:nvSpPr>
        <p:spPr>
          <a:xfrm flipH="1">
            <a:off x="494029" y="1973043"/>
            <a:ext cx="4618118" cy="292388"/>
          </a:xfrm>
          <a:prstGeom prst="rect">
            <a:avLst/>
          </a:prstGeom>
          <a:noFill/>
        </p:spPr>
        <p:txBody>
          <a:bodyPr wrap="square" rtlCol="0">
            <a:spAutoFit/>
          </a:bodyPr>
          <a:lstStyle/>
          <a:p>
            <a:pPr marL="214313" indent="-214313">
              <a:spcBef>
                <a:spcPts val="0"/>
              </a:spcBef>
              <a:spcAft>
                <a:spcPts val="0"/>
              </a:spcAft>
              <a:buFont typeface="Arial" panose="020B0604020202020204" pitchFamily="34" charset="0"/>
              <a:buChar char="•"/>
            </a:pPr>
            <a:r>
              <a:rPr lang="en-US" sz="1300" b="1" dirty="0">
                <a:solidFill>
                  <a:srgbClr val="FF0000"/>
                </a:solidFill>
              </a:rPr>
              <a:t>Variation of the Pulse width (</a:t>
            </a:r>
            <a:r>
              <a:rPr lang="en-US" sz="1300" b="1" dirty="0" err="1">
                <a:solidFill>
                  <a:srgbClr val="FF0000"/>
                </a:solidFill>
              </a:rPr>
              <a:t>Tp</a:t>
            </a:r>
            <a:r>
              <a:rPr lang="en-US" sz="1300" b="1" dirty="0">
                <a:solidFill>
                  <a:srgbClr val="FF0000"/>
                </a:solidFill>
              </a:rPr>
              <a:t>) : </a:t>
            </a:r>
          </a:p>
        </p:txBody>
      </p:sp>
      <p:sp>
        <p:nvSpPr>
          <p:cNvPr id="3" name="CasellaDiTesto 2">
            <a:extLst>
              <a:ext uri="{FF2B5EF4-FFF2-40B4-BE49-F238E27FC236}">
                <a16:creationId xmlns:a16="http://schemas.microsoft.com/office/drawing/2014/main" id="{B9C40851-555D-1645-64E4-A215AD74EC23}"/>
              </a:ext>
            </a:extLst>
          </p:cNvPr>
          <p:cNvSpPr txBox="1"/>
          <p:nvPr/>
        </p:nvSpPr>
        <p:spPr>
          <a:xfrm>
            <a:off x="494029" y="3995328"/>
            <a:ext cx="2797808" cy="492443"/>
          </a:xfrm>
          <a:prstGeom prst="rect">
            <a:avLst/>
          </a:prstGeom>
          <a:noFill/>
        </p:spPr>
        <p:txBody>
          <a:bodyPr wrap="square" rtlCol="0">
            <a:spAutoFit/>
          </a:bodyPr>
          <a:lstStyle/>
          <a:p>
            <a:pPr marL="285750" indent="-285750">
              <a:buFont typeface="Arial" panose="020B0604020202020204" pitchFamily="34" charset="0"/>
              <a:buChar char="•"/>
            </a:pPr>
            <a:r>
              <a:rPr lang="it-IT" sz="1300" dirty="0" err="1"/>
              <a:t>Higher</a:t>
            </a:r>
            <a:r>
              <a:rPr lang="it-IT" sz="1300" dirty="0"/>
              <a:t> frequency </a:t>
            </a:r>
            <a:r>
              <a:rPr lang="it-IT" sz="1300" dirty="0" err="1"/>
              <a:t>resolution</a:t>
            </a:r>
            <a:r>
              <a:rPr lang="it-IT" sz="1300" dirty="0"/>
              <a:t>,</a:t>
            </a:r>
          </a:p>
          <a:p>
            <a:r>
              <a:rPr lang="it-IT" sz="1300" dirty="0"/>
              <a:t>      </a:t>
            </a:r>
            <a:r>
              <a:rPr lang="it-IT" sz="1300" dirty="0" err="1"/>
              <a:t>lower</a:t>
            </a:r>
            <a:r>
              <a:rPr lang="it-IT" sz="1300" dirty="0"/>
              <a:t> time </a:t>
            </a:r>
            <a:r>
              <a:rPr lang="it-IT" sz="1300" dirty="0" err="1"/>
              <a:t>resolution</a:t>
            </a:r>
            <a:r>
              <a:rPr lang="it-IT" sz="1300" dirty="0"/>
              <a:t>.</a:t>
            </a:r>
          </a:p>
        </p:txBody>
      </p:sp>
      <p:sp>
        <p:nvSpPr>
          <p:cNvPr id="4" name="CasellaDiTesto 3">
            <a:extLst>
              <a:ext uri="{FF2B5EF4-FFF2-40B4-BE49-F238E27FC236}">
                <a16:creationId xmlns:a16="http://schemas.microsoft.com/office/drawing/2014/main" id="{530A3894-3C6E-6D17-5981-69ECA584D837}"/>
              </a:ext>
            </a:extLst>
          </p:cNvPr>
          <p:cNvSpPr txBox="1"/>
          <p:nvPr/>
        </p:nvSpPr>
        <p:spPr>
          <a:xfrm>
            <a:off x="3896374" y="3995327"/>
            <a:ext cx="2611996" cy="492443"/>
          </a:xfrm>
          <a:prstGeom prst="rect">
            <a:avLst/>
          </a:prstGeom>
          <a:noFill/>
        </p:spPr>
        <p:txBody>
          <a:bodyPr wrap="square" rtlCol="0">
            <a:spAutoFit/>
          </a:bodyPr>
          <a:lstStyle/>
          <a:p>
            <a:pPr marL="285750" indent="-285750">
              <a:buFont typeface="Arial" panose="020B0604020202020204" pitchFamily="34" charset="0"/>
              <a:buChar char="•"/>
            </a:pPr>
            <a:r>
              <a:rPr lang="it-IT" sz="1300" dirty="0"/>
              <a:t>Lower frequency </a:t>
            </a:r>
            <a:r>
              <a:rPr lang="it-IT" sz="1300" dirty="0" err="1"/>
              <a:t>resolution</a:t>
            </a:r>
            <a:r>
              <a:rPr lang="it-IT" sz="1300" dirty="0"/>
              <a:t>,</a:t>
            </a:r>
          </a:p>
          <a:p>
            <a:r>
              <a:rPr lang="it-IT" sz="1300" dirty="0"/>
              <a:t>      </a:t>
            </a:r>
            <a:r>
              <a:rPr lang="it-IT" sz="1300" dirty="0" err="1"/>
              <a:t>higher</a:t>
            </a:r>
            <a:r>
              <a:rPr lang="it-IT" sz="1300" dirty="0"/>
              <a:t> time </a:t>
            </a:r>
            <a:r>
              <a:rPr lang="it-IT" sz="1300" dirty="0" err="1"/>
              <a:t>resolution</a:t>
            </a:r>
            <a:r>
              <a:rPr lang="it-IT" sz="1300" dirty="0"/>
              <a:t>.</a:t>
            </a:r>
          </a:p>
        </p:txBody>
      </p:sp>
      <p:sp>
        <p:nvSpPr>
          <p:cNvPr id="5" name="CasellaDiTesto 4">
            <a:extLst>
              <a:ext uri="{FF2B5EF4-FFF2-40B4-BE49-F238E27FC236}">
                <a16:creationId xmlns:a16="http://schemas.microsoft.com/office/drawing/2014/main" id="{FBA3DB57-DE4F-0AAF-AE4A-DF1BA3B2D574}"/>
              </a:ext>
            </a:extLst>
          </p:cNvPr>
          <p:cNvSpPr txBox="1"/>
          <p:nvPr/>
        </p:nvSpPr>
        <p:spPr>
          <a:xfrm>
            <a:off x="2697324" y="4558980"/>
            <a:ext cx="2029691" cy="369332"/>
          </a:xfrm>
          <a:prstGeom prst="rect">
            <a:avLst/>
          </a:prstGeom>
          <a:noFill/>
        </p:spPr>
        <p:txBody>
          <a:bodyPr wrap="square" rtlCol="0">
            <a:spAutoFit/>
          </a:bodyPr>
          <a:lstStyle/>
          <a:p>
            <a:r>
              <a:rPr lang="it-IT" dirty="0">
                <a:solidFill>
                  <a:schemeClr val="accent1">
                    <a:lumMod val="60000"/>
                    <a:lumOff val="40000"/>
                  </a:schemeClr>
                </a:solidFill>
              </a:rPr>
              <a:t>TRADE-OFF</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 name="Google Shape;372;p42">
            <a:extLst>
              <a:ext uri="{FF2B5EF4-FFF2-40B4-BE49-F238E27FC236}">
                <a16:creationId xmlns:a16="http://schemas.microsoft.com/office/drawing/2014/main" id="{83B20E3D-7E04-6F28-9310-F0A01A7DBA7E}"/>
              </a:ext>
            </a:extLst>
          </p:cNvPr>
          <p:cNvSpPr txBox="1"/>
          <p:nvPr/>
        </p:nvSpPr>
        <p:spPr>
          <a:xfrm>
            <a:off x="0" y="2875394"/>
            <a:ext cx="6858000" cy="1617978"/>
          </a:xfrm>
          <a:prstGeom prst="rect">
            <a:avLst/>
          </a:prstGeom>
          <a:solidFill>
            <a:schemeClr val="lt1"/>
          </a:solidFill>
          <a:ln>
            <a:noFill/>
          </a:ln>
        </p:spPr>
        <p:txBody>
          <a:bodyPr spcFirstLastPara="1" wrap="square" lIns="68569" tIns="68569" rIns="68569" bIns="68569" anchor="t" anchorCtr="0">
            <a:noAutofit/>
          </a:bodyPr>
          <a:lstStyle/>
          <a:p>
            <a:pPr>
              <a:spcBef>
                <a:spcPts val="0"/>
              </a:spcBef>
              <a:spcAft>
                <a:spcPts val="0"/>
              </a:spcAft>
            </a:pPr>
            <a:endParaRPr/>
          </a:p>
        </p:txBody>
      </p:sp>
      <p:sp>
        <p:nvSpPr>
          <p:cNvPr id="15" name="Rettangolo 14">
            <a:extLst>
              <a:ext uri="{FF2B5EF4-FFF2-40B4-BE49-F238E27FC236}">
                <a16:creationId xmlns:a16="http://schemas.microsoft.com/office/drawing/2014/main" id="{1625D0D9-42CE-D800-DA26-7DF3E8860B43}"/>
              </a:ext>
            </a:extLst>
          </p:cNvPr>
          <p:cNvSpPr/>
          <p:nvPr/>
        </p:nvSpPr>
        <p:spPr>
          <a:xfrm>
            <a:off x="1955170" y="4273625"/>
            <a:ext cx="1429952" cy="11603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305D3F13-766C-A4F4-2BBF-F1B904241F97}"/>
              </a:ext>
            </a:extLst>
          </p:cNvPr>
          <p:cNvSpPr/>
          <p:nvPr/>
        </p:nvSpPr>
        <p:spPr>
          <a:xfrm>
            <a:off x="5286130" y="4273625"/>
            <a:ext cx="1571870" cy="11603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descr="Immagine che contiene aria aperta, erba, albero, tomba&#10;&#10;Descrizione generata automaticamente">
            <a:extLst>
              <a:ext uri="{FF2B5EF4-FFF2-40B4-BE49-F238E27FC236}">
                <a16:creationId xmlns:a16="http://schemas.microsoft.com/office/drawing/2014/main" id="{2ACB005C-C72C-2871-35F6-CEAE1BF473DE}"/>
              </a:ext>
            </a:extLst>
          </p:cNvPr>
          <p:cNvPicPr>
            <a:picLocks noChangeAspect="1"/>
          </p:cNvPicPr>
          <p:nvPr/>
        </p:nvPicPr>
        <p:blipFill>
          <a:blip r:embed="rId3"/>
          <a:stretch>
            <a:fillRect/>
          </a:stretch>
        </p:blipFill>
        <p:spPr>
          <a:xfrm>
            <a:off x="3718308" y="1784740"/>
            <a:ext cx="2881846" cy="2484390"/>
          </a:xfrm>
          <a:prstGeom prst="rect">
            <a:avLst/>
          </a:prstGeom>
        </p:spPr>
      </p:pic>
      <p:sp>
        <p:nvSpPr>
          <p:cNvPr id="5" name="Rubrik 5">
            <a:extLst>
              <a:ext uri="{FF2B5EF4-FFF2-40B4-BE49-F238E27FC236}">
                <a16:creationId xmlns:a16="http://schemas.microsoft.com/office/drawing/2014/main" id="{9F47C36F-D409-F486-B65C-5C247734774A}"/>
              </a:ext>
            </a:extLst>
          </p:cNvPr>
          <p:cNvSpPr txBox="1">
            <a:spLocks/>
          </p:cNvSpPr>
          <p:nvPr/>
        </p:nvSpPr>
        <p:spPr>
          <a:xfrm>
            <a:off x="1069199" y="193979"/>
            <a:ext cx="4880497" cy="348565"/>
          </a:xfrm>
          <a:prstGeom prst="rect">
            <a:avLst/>
          </a:prstGeom>
        </p:spPr>
        <p:txBody>
          <a:bodyPr/>
          <a:lstStyle>
            <a:lvl1pPr algn="l" rtl="0" eaLnBrk="1" fontAlgn="base" hangingPunct="1">
              <a:lnSpc>
                <a:spcPts val="2250"/>
              </a:lnSpc>
              <a:spcBef>
                <a:spcPct val="0"/>
              </a:spcBef>
              <a:spcAft>
                <a:spcPct val="0"/>
              </a:spcAft>
              <a:defRPr sz="2000" b="1" kern="1200">
                <a:solidFill>
                  <a:schemeClr val="tx1"/>
                </a:solidFill>
                <a:latin typeface="+mj-lt"/>
                <a:ea typeface="+mj-ea"/>
                <a:cs typeface="+mj-cs"/>
              </a:defRPr>
            </a:lvl1pPr>
            <a:lvl2pPr algn="l" rtl="0" eaLnBrk="1" fontAlgn="base" hangingPunct="1">
              <a:lnSpc>
                <a:spcPts val="2250"/>
              </a:lnSpc>
              <a:spcBef>
                <a:spcPct val="0"/>
              </a:spcBef>
              <a:spcAft>
                <a:spcPct val="0"/>
              </a:spcAft>
              <a:defRPr sz="1950" b="1">
                <a:solidFill>
                  <a:schemeClr val="tx1"/>
                </a:solidFill>
                <a:latin typeface="Arial" panose="020B0604020202020204" pitchFamily="34" charset="0"/>
              </a:defRPr>
            </a:lvl2pPr>
            <a:lvl3pPr algn="l" rtl="0" eaLnBrk="1" fontAlgn="base" hangingPunct="1">
              <a:lnSpc>
                <a:spcPts val="2250"/>
              </a:lnSpc>
              <a:spcBef>
                <a:spcPct val="0"/>
              </a:spcBef>
              <a:spcAft>
                <a:spcPct val="0"/>
              </a:spcAft>
              <a:defRPr sz="1950" b="1">
                <a:solidFill>
                  <a:schemeClr val="tx1"/>
                </a:solidFill>
                <a:latin typeface="Arial" panose="020B0604020202020204" pitchFamily="34" charset="0"/>
              </a:defRPr>
            </a:lvl3pPr>
            <a:lvl4pPr algn="l" rtl="0" eaLnBrk="1" fontAlgn="base" hangingPunct="1">
              <a:lnSpc>
                <a:spcPts val="2250"/>
              </a:lnSpc>
              <a:spcBef>
                <a:spcPct val="0"/>
              </a:spcBef>
              <a:spcAft>
                <a:spcPct val="0"/>
              </a:spcAft>
              <a:defRPr sz="1950" b="1">
                <a:solidFill>
                  <a:schemeClr val="tx1"/>
                </a:solidFill>
                <a:latin typeface="Arial" panose="020B0604020202020204" pitchFamily="34" charset="0"/>
              </a:defRPr>
            </a:lvl4pPr>
            <a:lvl5pPr algn="l" rtl="0" eaLnBrk="1" fontAlgn="base" hangingPunct="1">
              <a:lnSpc>
                <a:spcPts val="2250"/>
              </a:lnSpc>
              <a:spcBef>
                <a:spcPct val="0"/>
              </a:spcBef>
              <a:spcAft>
                <a:spcPct val="0"/>
              </a:spcAft>
              <a:defRPr sz="1950" b="1">
                <a:solidFill>
                  <a:schemeClr val="tx1"/>
                </a:solidFill>
                <a:latin typeface="Arial" panose="020B0604020202020204" pitchFamily="34" charset="0"/>
              </a:defRPr>
            </a:lvl5pPr>
            <a:lvl6pPr marL="342900" algn="l" rtl="0" eaLnBrk="1" fontAlgn="base" hangingPunct="1">
              <a:lnSpc>
                <a:spcPts val="2250"/>
              </a:lnSpc>
              <a:spcBef>
                <a:spcPct val="0"/>
              </a:spcBef>
              <a:spcAft>
                <a:spcPct val="0"/>
              </a:spcAft>
              <a:defRPr sz="1950" b="1">
                <a:solidFill>
                  <a:schemeClr val="tx1"/>
                </a:solidFill>
                <a:latin typeface="Arial" panose="020B0604020202020204" pitchFamily="34" charset="0"/>
              </a:defRPr>
            </a:lvl6pPr>
            <a:lvl7pPr marL="685800" algn="l" rtl="0" eaLnBrk="1" fontAlgn="base" hangingPunct="1">
              <a:lnSpc>
                <a:spcPts val="2250"/>
              </a:lnSpc>
              <a:spcBef>
                <a:spcPct val="0"/>
              </a:spcBef>
              <a:spcAft>
                <a:spcPct val="0"/>
              </a:spcAft>
              <a:defRPr sz="1950" b="1">
                <a:solidFill>
                  <a:schemeClr val="tx1"/>
                </a:solidFill>
                <a:latin typeface="Arial" panose="020B0604020202020204" pitchFamily="34" charset="0"/>
              </a:defRPr>
            </a:lvl7pPr>
            <a:lvl8pPr marL="1028700" algn="l" rtl="0" eaLnBrk="1" fontAlgn="base" hangingPunct="1">
              <a:lnSpc>
                <a:spcPts val="2250"/>
              </a:lnSpc>
              <a:spcBef>
                <a:spcPct val="0"/>
              </a:spcBef>
              <a:spcAft>
                <a:spcPct val="0"/>
              </a:spcAft>
              <a:defRPr sz="1950" b="1">
                <a:solidFill>
                  <a:schemeClr val="tx1"/>
                </a:solidFill>
                <a:latin typeface="Arial" panose="020B0604020202020204" pitchFamily="34" charset="0"/>
              </a:defRPr>
            </a:lvl8pPr>
            <a:lvl9pPr marL="1371600" algn="l" rtl="0" eaLnBrk="1" fontAlgn="base" hangingPunct="1">
              <a:lnSpc>
                <a:spcPts val="2250"/>
              </a:lnSpc>
              <a:spcBef>
                <a:spcPct val="0"/>
              </a:spcBef>
              <a:spcAft>
                <a:spcPct val="0"/>
              </a:spcAft>
              <a:defRPr sz="1950" b="1">
                <a:solidFill>
                  <a:schemeClr val="tx1"/>
                </a:solidFill>
                <a:latin typeface="Arial" panose="020B0604020202020204" pitchFamily="34" charset="0"/>
              </a:defRPr>
            </a:lvl9pPr>
          </a:lstStyle>
          <a:p>
            <a:pPr algn="ctr"/>
            <a:r>
              <a:rPr lang="en-US" sz="1800" dirty="0">
                <a:latin typeface="+mn-lt"/>
                <a:cs typeface="Times New Roman" panose="02020603050405020304" pitchFamily="18" charset="0"/>
              </a:rPr>
              <a:t>SAR Test on a landscape</a:t>
            </a:r>
            <a:endParaRPr lang="en-GB" dirty="0">
              <a:latin typeface="+mn-lt"/>
              <a:cs typeface="Times New Roman" panose="02020603050405020304" pitchFamily="18" charset="0"/>
            </a:endParaRPr>
          </a:p>
        </p:txBody>
      </p:sp>
      <p:sp>
        <p:nvSpPr>
          <p:cNvPr id="4" name="CasellaDiTesto 3">
            <a:extLst>
              <a:ext uri="{FF2B5EF4-FFF2-40B4-BE49-F238E27FC236}">
                <a16:creationId xmlns:a16="http://schemas.microsoft.com/office/drawing/2014/main" id="{D027FB39-A5E9-5A1D-6107-0DC58BE63E26}"/>
              </a:ext>
            </a:extLst>
          </p:cNvPr>
          <p:cNvSpPr txBox="1"/>
          <p:nvPr/>
        </p:nvSpPr>
        <p:spPr>
          <a:xfrm flipH="1">
            <a:off x="669859" y="1293469"/>
            <a:ext cx="2231585" cy="461665"/>
          </a:xfrm>
          <a:prstGeom prst="rect">
            <a:avLst/>
          </a:prstGeom>
          <a:noFill/>
        </p:spPr>
        <p:txBody>
          <a:bodyPr wrap="square" rtlCol="0">
            <a:spAutoFit/>
          </a:bodyPr>
          <a:lstStyle/>
          <a:p>
            <a:pPr algn="ctr"/>
            <a:r>
              <a:rPr lang="it-IT" sz="1200" dirty="0" err="1"/>
              <a:t>Resulting</a:t>
            </a:r>
            <a:r>
              <a:rPr lang="it-IT" sz="1200" dirty="0"/>
              <a:t> SAR image</a:t>
            </a:r>
          </a:p>
          <a:p>
            <a:pPr algn="ctr"/>
            <a:endParaRPr lang="it-IT" sz="1200" dirty="0"/>
          </a:p>
        </p:txBody>
      </p:sp>
      <p:sp>
        <p:nvSpPr>
          <p:cNvPr id="7" name="CasellaDiTesto 6">
            <a:extLst>
              <a:ext uri="{FF2B5EF4-FFF2-40B4-BE49-F238E27FC236}">
                <a16:creationId xmlns:a16="http://schemas.microsoft.com/office/drawing/2014/main" id="{04703296-708E-3290-8003-F9A6380889EA}"/>
              </a:ext>
            </a:extLst>
          </p:cNvPr>
          <p:cNvSpPr txBox="1"/>
          <p:nvPr/>
        </p:nvSpPr>
        <p:spPr>
          <a:xfrm>
            <a:off x="3889309" y="1293469"/>
            <a:ext cx="2539843" cy="276999"/>
          </a:xfrm>
          <a:prstGeom prst="rect">
            <a:avLst/>
          </a:prstGeom>
          <a:noFill/>
        </p:spPr>
        <p:txBody>
          <a:bodyPr wrap="square" rtlCol="0">
            <a:spAutoFit/>
          </a:bodyPr>
          <a:lstStyle/>
          <a:p>
            <a:pPr algn="ctr"/>
            <a:r>
              <a:rPr lang="it-IT" sz="1200" dirty="0" err="1"/>
              <a:t>Comparison</a:t>
            </a:r>
            <a:r>
              <a:rPr lang="it-IT" sz="1200" dirty="0"/>
              <a:t> with the </a:t>
            </a:r>
            <a:r>
              <a:rPr lang="it-IT" sz="1200" dirty="0" err="1"/>
              <a:t>landscape</a:t>
            </a:r>
            <a:endParaRPr lang="it-IT" sz="1200" dirty="0"/>
          </a:p>
        </p:txBody>
      </p:sp>
      <p:sp>
        <p:nvSpPr>
          <p:cNvPr id="8" name="Ovale 7">
            <a:extLst>
              <a:ext uri="{FF2B5EF4-FFF2-40B4-BE49-F238E27FC236}">
                <a16:creationId xmlns:a16="http://schemas.microsoft.com/office/drawing/2014/main" id="{EAC54276-49A5-FEF8-3E8F-BEC576185804}"/>
              </a:ext>
            </a:extLst>
          </p:cNvPr>
          <p:cNvSpPr/>
          <p:nvPr/>
        </p:nvSpPr>
        <p:spPr>
          <a:xfrm rot="20231973">
            <a:off x="4284504" y="2877091"/>
            <a:ext cx="957600" cy="537406"/>
          </a:xfrm>
          <a:prstGeom prst="ellipse">
            <a:avLst/>
          </a:prstGeom>
          <a:noFill/>
          <a:ln>
            <a:solidFill>
              <a:srgbClr val="D02F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26E8CA3A-0EE8-43C5-B682-2BFDA8B60550}"/>
              </a:ext>
            </a:extLst>
          </p:cNvPr>
          <p:cNvSpPr/>
          <p:nvPr/>
        </p:nvSpPr>
        <p:spPr>
          <a:xfrm>
            <a:off x="4932000" y="2522950"/>
            <a:ext cx="1497152" cy="347950"/>
          </a:xfrm>
          <a:prstGeom prst="ellipse">
            <a:avLst/>
          </a:prstGeom>
          <a:noFill/>
          <a:ln>
            <a:solidFill>
              <a:srgbClr val="E079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schermata, Software per la grafica, Software multimediale&#10;&#10;Descrizione generata automaticamente">
            <a:extLst>
              <a:ext uri="{FF2B5EF4-FFF2-40B4-BE49-F238E27FC236}">
                <a16:creationId xmlns:a16="http://schemas.microsoft.com/office/drawing/2014/main" id="{8B0A0F59-C2C2-8AEA-59DB-A903648E9A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08" y="1617340"/>
            <a:ext cx="3536288" cy="2876032"/>
          </a:xfrm>
          <a:prstGeom prst="rect">
            <a:avLst/>
          </a:prstGeom>
        </p:spPr>
      </p:pic>
      <p:sp>
        <p:nvSpPr>
          <p:cNvPr id="12" name="Ovale 11">
            <a:extLst>
              <a:ext uri="{FF2B5EF4-FFF2-40B4-BE49-F238E27FC236}">
                <a16:creationId xmlns:a16="http://schemas.microsoft.com/office/drawing/2014/main" id="{83236EF0-DAB5-58FB-D60C-CCEED5077FF7}"/>
              </a:ext>
            </a:extLst>
          </p:cNvPr>
          <p:cNvSpPr/>
          <p:nvPr/>
        </p:nvSpPr>
        <p:spPr>
          <a:xfrm>
            <a:off x="1519052" y="2123823"/>
            <a:ext cx="405990" cy="588824"/>
          </a:xfrm>
          <a:prstGeom prst="ellipse">
            <a:avLst/>
          </a:prstGeom>
          <a:noFill/>
          <a:ln>
            <a:solidFill>
              <a:srgbClr val="D02F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EC1C9383-3145-2C6D-0100-27837A9D087C}"/>
              </a:ext>
            </a:extLst>
          </p:cNvPr>
          <p:cNvSpPr/>
          <p:nvPr/>
        </p:nvSpPr>
        <p:spPr>
          <a:xfrm>
            <a:off x="1123774" y="3384296"/>
            <a:ext cx="831396" cy="534881"/>
          </a:xfrm>
          <a:prstGeom prst="ellipse">
            <a:avLst/>
          </a:prstGeom>
          <a:noFill/>
          <a:ln>
            <a:solidFill>
              <a:srgbClr val="E079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854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txBox="1"/>
          <p:nvPr/>
        </p:nvSpPr>
        <p:spPr>
          <a:xfrm>
            <a:off x="1167637" y="1432585"/>
            <a:ext cx="4657163" cy="417825"/>
          </a:xfrm>
          <a:prstGeom prst="rect">
            <a:avLst/>
          </a:prstGeom>
          <a:noFill/>
          <a:ln>
            <a:noFill/>
          </a:ln>
        </p:spPr>
        <p:txBody>
          <a:bodyPr spcFirstLastPara="1" wrap="square" lIns="67500" tIns="33750" rIns="67500" bIns="33750" anchor="t" anchorCtr="0">
            <a:noAutofit/>
          </a:bodyPr>
          <a:lstStyle/>
          <a:p>
            <a:pPr algn="ctr">
              <a:spcBef>
                <a:spcPts val="0"/>
              </a:spcBef>
              <a:spcAft>
                <a:spcPts val="0"/>
              </a:spcAft>
            </a:pPr>
            <a:r>
              <a:rPr lang="en-US" sz="2400" b="1" dirty="0">
                <a:latin typeface="Calibri" panose="020F0502020204030204" pitchFamily="34" charset="0"/>
                <a:ea typeface="Calibri" panose="020F0502020204030204" pitchFamily="34" charset="0"/>
                <a:cs typeface="Calibri" panose="020F0502020204030204" pitchFamily="34" charset="0"/>
              </a:rPr>
              <a:t>Software Defined Radio at 5.8 GHz</a:t>
            </a:r>
          </a:p>
          <a:p>
            <a:pPr algn="ctr">
              <a:spcBef>
                <a:spcPts val="0"/>
              </a:spcBef>
              <a:spcAft>
                <a:spcPts val="0"/>
              </a:spcAft>
            </a:pPr>
            <a:br>
              <a:rPr lang="en-US" sz="2400" b="1" dirty="0">
                <a:latin typeface="Calibri" panose="020F0502020204030204" pitchFamily="34" charset="0"/>
                <a:ea typeface="Calibri" panose="020F0502020204030204" pitchFamily="34" charset="0"/>
                <a:cs typeface="Calibri" panose="020F0502020204030204" pitchFamily="34" charset="0"/>
              </a:rPr>
            </a:br>
            <a:endParaRPr sz="2400" b="1"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2" name="CasellaDiTesto 1">
            <a:extLst>
              <a:ext uri="{FF2B5EF4-FFF2-40B4-BE49-F238E27FC236}">
                <a16:creationId xmlns:a16="http://schemas.microsoft.com/office/drawing/2014/main" id="{6C9E899C-1C42-A627-C763-7951C85190C3}"/>
              </a:ext>
            </a:extLst>
          </p:cNvPr>
          <p:cNvSpPr txBox="1"/>
          <p:nvPr/>
        </p:nvSpPr>
        <p:spPr>
          <a:xfrm>
            <a:off x="2559819" y="2114681"/>
            <a:ext cx="1738361" cy="830997"/>
          </a:xfrm>
          <a:prstGeom prst="rect">
            <a:avLst/>
          </a:prstGeom>
          <a:noFill/>
        </p:spPr>
        <p:txBody>
          <a:bodyPr wrap="none" rtlCol="0">
            <a:spAutoFit/>
          </a:bodyPr>
          <a:lstStyle/>
          <a:p>
            <a:pPr algn="ctr"/>
            <a:r>
              <a:rPr lang="it-IT" sz="1200" dirty="0">
                <a:latin typeface="Calibri" panose="020F0502020204030204" pitchFamily="34" charset="0"/>
                <a:ea typeface="Calibri" panose="020F0502020204030204" pitchFamily="34" charset="0"/>
                <a:cs typeface="Calibri" panose="020F0502020204030204" pitchFamily="34" charset="0"/>
              </a:rPr>
              <a:t>Marko </a:t>
            </a:r>
            <a:r>
              <a:rPr lang="it-IT" sz="1200" dirty="0" err="1">
                <a:latin typeface="Calibri" panose="020F0502020204030204" pitchFamily="34" charset="0"/>
                <a:ea typeface="Calibri" panose="020F0502020204030204" pitchFamily="34" charset="0"/>
                <a:cs typeface="Calibri" panose="020F0502020204030204" pitchFamily="34" charset="0"/>
              </a:rPr>
              <a:t>Savić</a:t>
            </a:r>
            <a:endParaRPr lang="it-IT" sz="1200" dirty="0">
              <a:latin typeface="Calibri" panose="020F0502020204030204" pitchFamily="34" charset="0"/>
              <a:ea typeface="Calibri" panose="020F0502020204030204" pitchFamily="34" charset="0"/>
              <a:cs typeface="Calibri" panose="020F0502020204030204" pitchFamily="34" charset="0"/>
            </a:endParaRPr>
          </a:p>
          <a:p>
            <a:pPr algn="ctr"/>
            <a:r>
              <a:rPr lang="it-IT" sz="1200" dirty="0">
                <a:latin typeface="Calibri" panose="020F0502020204030204" pitchFamily="34" charset="0"/>
                <a:ea typeface="Calibri" panose="020F0502020204030204" pitchFamily="34" charset="0"/>
                <a:cs typeface="Calibri" panose="020F0502020204030204" pitchFamily="34" charset="0"/>
              </a:rPr>
              <a:t>Job Mattew George</a:t>
            </a:r>
          </a:p>
          <a:p>
            <a:pPr algn="ctr"/>
            <a:r>
              <a:rPr lang="it-IT" sz="1200" dirty="0">
                <a:latin typeface="Calibri" panose="020F0502020204030204" pitchFamily="34" charset="0"/>
                <a:ea typeface="Calibri" panose="020F0502020204030204" pitchFamily="34" charset="0"/>
                <a:cs typeface="Calibri" panose="020F0502020204030204" pitchFamily="34" charset="0"/>
              </a:rPr>
              <a:t>Giandomenico Panettieri</a:t>
            </a:r>
          </a:p>
          <a:p>
            <a:pPr algn="ctr"/>
            <a:endParaRPr lang="it-IT" sz="1200" dirty="0">
              <a:latin typeface="Calibri" panose="020F0502020204030204" pitchFamily="34" charset="0"/>
              <a:ea typeface="Calibri" panose="020F0502020204030204" pitchFamily="34" charset="0"/>
              <a:cs typeface="Calibri" panose="020F0502020204030204" pitchFamily="34" charset="0"/>
            </a:endParaRPr>
          </a:p>
        </p:txBody>
      </p:sp>
      <p:sp>
        <p:nvSpPr>
          <p:cNvPr id="3" name="Google Shape;372;p42">
            <a:extLst>
              <a:ext uri="{FF2B5EF4-FFF2-40B4-BE49-F238E27FC236}">
                <a16:creationId xmlns:a16="http://schemas.microsoft.com/office/drawing/2014/main" id="{624DEEB9-0C8A-613E-6E0E-22CA008AE140}"/>
              </a:ext>
            </a:extLst>
          </p:cNvPr>
          <p:cNvSpPr txBox="1"/>
          <p:nvPr/>
        </p:nvSpPr>
        <p:spPr>
          <a:xfrm>
            <a:off x="219938" y="3028819"/>
            <a:ext cx="5015700" cy="1185300"/>
          </a:xfrm>
          <a:prstGeom prst="rect">
            <a:avLst/>
          </a:prstGeom>
          <a:solidFill>
            <a:schemeClr val="lt1"/>
          </a:solidFill>
          <a:ln>
            <a:noFill/>
          </a:ln>
        </p:spPr>
        <p:txBody>
          <a:bodyPr spcFirstLastPara="1" wrap="square" lIns="68569" tIns="68569" rIns="68569" bIns="68569" anchor="t" anchorCtr="0">
            <a:noAutofit/>
          </a:bodyPr>
          <a:lstStyle/>
          <a:p>
            <a:pPr>
              <a:spcBef>
                <a:spcPts val="0"/>
              </a:spcBef>
              <a:spcAft>
                <a:spcPts val="0"/>
              </a:spcAft>
            </a:pPr>
            <a:endParaRPr/>
          </a:p>
        </p:txBody>
      </p:sp>
    </p:spTree>
    <p:extLst>
      <p:ext uri="{BB962C8B-B14F-4D97-AF65-F5344CB8AC3E}">
        <p14:creationId xmlns:p14="http://schemas.microsoft.com/office/powerpoint/2010/main" val="42208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4" name="Picture 2" descr="A diagram of a computer&#10;&#10;Description automatically generated"/>
          <p:cNvPicPr/>
          <p:nvPr/>
        </p:nvPicPr>
        <p:blipFill>
          <a:blip r:embed="rId2"/>
          <a:stretch/>
        </p:blipFill>
        <p:spPr>
          <a:xfrm>
            <a:off x="2057400" y="643680"/>
            <a:ext cx="4572000" cy="1870920"/>
          </a:xfrm>
          <a:prstGeom prst="rect">
            <a:avLst/>
          </a:prstGeom>
          <a:ln w="0">
            <a:noFill/>
          </a:ln>
        </p:spPr>
      </p:pic>
      <p:sp>
        <p:nvSpPr>
          <p:cNvPr id="2195" name="CasellaDiTesto 2194"/>
          <p:cNvSpPr txBox="1"/>
          <p:nvPr/>
        </p:nvSpPr>
        <p:spPr>
          <a:xfrm>
            <a:off x="260280" y="1059660"/>
            <a:ext cx="1157760" cy="346320"/>
          </a:xfrm>
          <a:prstGeom prst="rect">
            <a:avLst/>
          </a:prstGeom>
          <a:noFill/>
          <a:ln w="0">
            <a:noFill/>
          </a:ln>
        </p:spPr>
        <p:txBody>
          <a:bodyPr lIns="90000" tIns="45000" rIns="90000" bIns="45000" anchor="t">
            <a:noAutofit/>
          </a:bodyPr>
          <a:lstStyle/>
          <a:p>
            <a:pPr marL="285750" indent="-285750">
              <a:buFont typeface="Arial" panose="020B0604020202020204" pitchFamily="34" charset="0"/>
              <a:buChar char="•"/>
            </a:pPr>
            <a:r>
              <a:rPr lang="en-US" sz="1800" b="0" strike="noStrike" spc="-1" dirty="0">
                <a:solidFill>
                  <a:srgbClr val="000000"/>
                </a:solidFill>
                <a:latin typeface="Arial"/>
              </a:rPr>
              <a:t>CW radar</a:t>
            </a:r>
          </a:p>
        </p:txBody>
      </p:sp>
      <p:pic>
        <p:nvPicPr>
          <p:cNvPr id="2196" name="Picture 3" descr="A diagram of a computer program"/>
          <p:cNvPicPr/>
          <p:nvPr/>
        </p:nvPicPr>
        <p:blipFill>
          <a:blip r:embed="rId3"/>
          <a:stretch/>
        </p:blipFill>
        <p:spPr>
          <a:xfrm>
            <a:off x="2081160" y="2634480"/>
            <a:ext cx="4319640" cy="2166120"/>
          </a:xfrm>
          <a:prstGeom prst="rect">
            <a:avLst/>
          </a:prstGeom>
          <a:ln w="0">
            <a:noFill/>
          </a:ln>
        </p:spPr>
      </p:pic>
      <p:sp>
        <p:nvSpPr>
          <p:cNvPr id="2197" name="CasellaDiTesto 2196"/>
          <p:cNvSpPr txBox="1"/>
          <p:nvPr/>
        </p:nvSpPr>
        <p:spPr>
          <a:xfrm>
            <a:off x="161640" y="2876610"/>
            <a:ext cx="1919520" cy="346320"/>
          </a:xfrm>
          <a:prstGeom prst="rect">
            <a:avLst/>
          </a:prstGeom>
          <a:noFill/>
          <a:ln w="0">
            <a:noFill/>
          </a:ln>
        </p:spPr>
        <p:txBody>
          <a:bodyPr lIns="90000" tIns="45000" rIns="90000" bIns="45000" anchor="t">
            <a:noAutofit/>
          </a:bodyPr>
          <a:lstStyle/>
          <a:p>
            <a:pPr marL="285750" indent="-285750">
              <a:buFont typeface="Arial" panose="020B0604020202020204" pitchFamily="34" charset="0"/>
              <a:buChar char="•"/>
            </a:pPr>
            <a:r>
              <a:rPr lang="en-US" sz="1800" b="0" strike="noStrike" spc="-1" dirty="0">
                <a:solidFill>
                  <a:srgbClr val="000000"/>
                </a:solidFill>
                <a:latin typeface="Arial"/>
              </a:rPr>
              <a:t>Low IF-CW radar</a:t>
            </a:r>
          </a:p>
        </p:txBody>
      </p:sp>
      <p:sp>
        <p:nvSpPr>
          <p:cNvPr id="2198" name="CasellaDiTesto 2197"/>
          <p:cNvSpPr txBox="1"/>
          <p:nvPr/>
        </p:nvSpPr>
        <p:spPr>
          <a:xfrm>
            <a:off x="2025720" y="108000"/>
            <a:ext cx="2693880" cy="346320"/>
          </a:xfrm>
          <a:prstGeom prst="rect">
            <a:avLst/>
          </a:prstGeom>
          <a:noFill/>
          <a:ln w="0">
            <a:noFill/>
          </a:ln>
        </p:spPr>
        <p:txBody>
          <a:bodyPr lIns="90000" tIns="45000" rIns="90000" bIns="45000" anchor="t">
            <a:noAutofit/>
          </a:bodyPr>
          <a:lstStyle/>
          <a:p>
            <a:r>
              <a:rPr lang="en-US" sz="1800" b="1" strike="noStrike" spc="-1">
                <a:solidFill>
                  <a:srgbClr val="000000"/>
                </a:solidFill>
                <a:latin typeface="Arial"/>
              </a:rPr>
              <a:t>GNU Radio schematics</a:t>
            </a:r>
          </a:p>
        </p:txBody>
      </p:sp>
      <p:sp>
        <p:nvSpPr>
          <p:cNvPr id="2" name="PlaceHolder 1"/>
          <p:cNvSpPr>
            <a:spLocks noGrp="1"/>
          </p:cNvSpPr>
          <p:nvPr>
            <p:ph type="sldNum" idx="6"/>
          </p:nvPr>
        </p:nvSpPr>
        <p:spPr>
          <a:xfrm>
            <a:off x="5065560" y="4949640"/>
            <a:ext cx="1542600" cy="117000"/>
          </a:xfrm>
          <a:prstGeom prst="rect">
            <a:avLst/>
          </a:prstGeom>
          <a:noFill/>
          <a:ln w="0">
            <a:noFill/>
          </a:ln>
        </p:spPr>
        <p:txBody>
          <a:bodyPr lIns="0" tIns="0" rIns="0" bIns="0" anchor="ctr">
            <a:noAutofit/>
          </a:bodyPr>
          <a:lstStyle>
            <a:defPPr>
              <a:defRPr lang="it-IT"/>
            </a:defPPr>
            <a:lvl1pPr marL="0" indent="0" algn="r" defTabSz="914400" rtl="0" eaLnBrk="1" latinLnBrk="0" hangingPunct="1">
              <a:lnSpc>
                <a:spcPct val="100000"/>
              </a:lnSpc>
              <a:buNone/>
              <a:defRPr lang="en-GB" sz="600" b="0" strike="noStrike" kern="1200" spc="-1">
                <a:solidFill>
                  <a:srgbClr val="848489"/>
                </a:solidFill>
                <a:latin typeface="Arial"/>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14E499B-F343-48C3-A48F-FAEE515B91D0}" type="slidenum">
              <a:rPr lang="it-IT" smtClean="0"/>
              <a:pPr/>
              <a:t>22</a:t>
            </a:fld>
            <a:endParaRPr/>
          </a:p>
        </p:txBody>
      </p:sp>
      <p:sp>
        <p:nvSpPr>
          <p:cNvPr id="3" name="PlaceHolder 2"/>
          <p:cNvSpPr>
            <a:spLocks noGrp="1"/>
          </p:cNvSpPr>
          <p:nvPr>
            <p:ph type="dt" idx="5"/>
          </p:nvPr>
        </p:nvSpPr>
        <p:spPr>
          <a:xfrm>
            <a:off x="260280" y="4949640"/>
            <a:ext cx="1542600" cy="117000"/>
          </a:xfrm>
          <a:prstGeom prst="rect">
            <a:avLst/>
          </a:prstGeom>
          <a:noFill/>
          <a:ln w="0">
            <a:noFill/>
          </a:ln>
        </p:spPr>
        <p:txBody>
          <a:bodyPr lIns="0" tIns="0" rIns="0" bIns="0" anchor="ctr">
            <a:noAutofit/>
          </a:bodyPr>
          <a:lstStyle>
            <a:defPPr>
              <a:defRPr lang="it-IT"/>
            </a:defPPr>
            <a:lvl1pPr marL="0" indent="0" algn="l" defTabSz="914400" rtl="0" eaLnBrk="1" latinLnBrk="0" hangingPunct="1">
              <a:lnSpc>
                <a:spcPct val="100000"/>
              </a:lnSpc>
              <a:buNone/>
              <a:defRPr lang="sv-SE" sz="600" b="0" strike="noStrike" kern="1200" spc="-1">
                <a:solidFill>
                  <a:srgbClr val="848489"/>
                </a:solidFill>
                <a:latin typeface="Arial"/>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cxnSp>
        <p:nvCxnSpPr>
          <p:cNvPr id="5" name="Connettore diritto 4">
            <a:extLst>
              <a:ext uri="{FF2B5EF4-FFF2-40B4-BE49-F238E27FC236}">
                <a16:creationId xmlns:a16="http://schemas.microsoft.com/office/drawing/2014/main" id="{6DC023C5-8D74-E9D8-3AB6-8C99F4E8EE12}"/>
              </a:ext>
            </a:extLst>
          </p:cNvPr>
          <p:cNvCxnSpPr/>
          <p:nvPr/>
        </p:nvCxnSpPr>
        <p:spPr>
          <a:xfrm>
            <a:off x="6515100" y="0"/>
            <a:ext cx="0" cy="0"/>
          </a:xfrm>
          <a:prstGeom prst="line">
            <a:avLst/>
          </a:prstGeom>
        </p:spPr>
        <p:style>
          <a:lnRef idx="1">
            <a:schemeClr val="dk1"/>
          </a:lnRef>
          <a:fillRef idx="0">
            <a:schemeClr val="dk1"/>
          </a:fillRef>
          <a:effectRef idx="0">
            <a:schemeClr val="dk1"/>
          </a:effectRef>
          <a:fontRef idx="minor">
            <a:schemeClr val="tx1"/>
          </a:fontRef>
        </p:style>
      </p:cxnSp>
      <p:cxnSp>
        <p:nvCxnSpPr>
          <p:cNvPr id="7" name="Connettore diritto 6">
            <a:extLst>
              <a:ext uri="{FF2B5EF4-FFF2-40B4-BE49-F238E27FC236}">
                <a16:creationId xmlns:a16="http://schemas.microsoft.com/office/drawing/2014/main" id="{DA3DF917-BE43-CC65-0AF8-7E6BBE28E3AB}"/>
              </a:ext>
            </a:extLst>
          </p:cNvPr>
          <p:cNvCxnSpPr>
            <a:cxnSpLocks/>
          </p:cNvCxnSpPr>
          <p:nvPr/>
        </p:nvCxnSpPr>
        <p:spPr>
          <a:xfrm>
            <a:off x="-83820" y="2514600"/>
            <a:ext cx="701802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Ovale 3">
            <a:extLst>
              <a:ext uri="{FF2B5EF4-FFF2-40B4-BE49-F238E27FC236}">
                <a16:creationId xmlns:a16="http://schemas.microsoft.com/office/drawing/2014/main" id="{76C5D658-A9A0-EA9C-5903-E5D78695A8C4}"/>
              </a:ext>
            </a:extLst>
          </p:cNvPr>
          <p:cNvSpPr/>
          <p:nvPr/>
        </p:nvSpPr>
        <p:spPr>
          <a:xfrm>
            <a:off x="3614400" y="3139200"/>
            <a:ext cx="1375200" cy="112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83B771EB-6E83-788A-62C3-2E640CD6D893}"/>
              </a:ext>
            </a:extLst>
          </p:cNvPr>
          <p:cNvSpPr txBox="1"/>
          <p:nvPr/>
        </p:nvSpPr>
        <p:spPr>
          <a:xfrm>
            <a:off x="3681000" y="2846812"/>
            <a:ext cx="1324800" cy="292388"/>
          </a:xfrm>
          <a:prstGeom prst="rect">
            <a:avLst/>
          </a:prstGeom>
          <a:noFill/>
        </p:spPr>
        <p:txBody>
          <a:bodyPr wrap="square" rtlCol="0">
            <a:spAutoFit/>
          </a:bodyPr>
          <a:lstStyle/>
          <a:p>
            <a:r>
              <a:rPr lang="it-IT" sz="1300" dirty="0">
                <a:solidFill>
                  <a:schemeClr val="accent1">
                    <a:lumMod val="75000"/>
                  </a:schemeClr>
                </a:solidFill>
              </a:rPr>
              <a:t>Lock-in </a:t>
            </a:r>
            <a:r>
              <a:rPr lang="it-IT" sz="1300" dirty="0" err="1">
                <a:solidFill>
                  <a:schemeClr val="accent1">
                    <a:lumMod val="75000"/>
                  </a:schemeClr>
                </a:solidFill>
              </a:rPr>
              <a:t>Amp</a:t>
            </a:r>
            <a:r>
              <a:rPr lang="it-IT" sz="1300" dirty="0">
                <a:solidFill>
                  <a:schemeClr val="accent1">
                    <a:lumMod val="75000"/>
                  </a:schemeClr>
                </a:solidFill>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9" name="Picture 4" descr="A close-up of a waveform&#10;&#10;Description automatically generated"/>
          <p:cNvPicPr/>
          <p:nvPr/>
        </p:nvPicPr>
        <p:blipFill>
          <a:blip r:embed="rId2"/>
          <a:stretch/>
        </p:blipFill>
        <p:spPr>
          <a:xfrm>
            <a:off x="918576" y="702856"/>
            <a:ext cx="2637504" cy="1862640"/>
          </a:xfrm>
          <a:prstGeom prst="rect">
            <a:avLst/>
          </a:prstGeom>
          <a:ln w="0">
            <a:noFill/>
          </a:ln>
        </p:spPr>
      </p:pic>
      <p:sp>
        <p:nvSpPr>
          <p:cNvPr id="2200" name="CasellaDiTesto 2199"/>
          <p:cNvSpPr txBox="1"/>
          <p:nvPr/>
        </p:nvSpPr>
        <p:spPr>
          <a:xfrm>
            <a:off x="1339200" y="456256"/>
            <a:ext cx="2210400" cy="302040"/>
          </a:xfrm>
          <a:prstGeom prst="rect">
            <a:avLst/>
          </a:prstGeom>
          <a:noFill/>
          <a:ln w="0">
            <a:noFill/>
          </a:ln>
        </p:spPr>
        <p:txBody>
          <a:bodyPr lIns="90000" tIns="45000" rIns="90000" bIns="45000" anchor="t">
            <a:noAutofit/>
          </a:bodyPr>
          <a:lstStyle/>
          <a:p>
            <a:r>
              <a:rPr lang="en-US" sz="1500" b="0" strike="noStrike" spc="-1">
                <a:solidFill>
                  <a:srgbClr val="000000"/>
                </a:solidFill>
                <a:latin typeface="Arial"/>
              </a:rPr>
              <a:t>CW single target </a:t>
            </a:r>
          </a:p>
        </p:txBody>
      </p:sp>
      <p:sp>
        <p:nvSpPr>
          <p:cNvPr id="2201" name="CasellaDiTesto 2200"/>
          <p:cNvSpPr txBox="1"/>
          <p:nvPr/>
        </p:nvSpPr>
        <p:spPr>
          <a:xfrm>
            <a:off x="4123608" y="389656"/>
            <a:ext cx="2836800" cy="558000"/>
          </a:xfrm>
          <a:prstGeom prst="rect">
            <a:avLst/>
          </a:prstGeom>
          <a:noFill/>
          <a:ln w="0">
            <a:noFill/>
          </a:ln>
        </p:spPr>
        <p:txBody>
          <a:bodyPr lIns="90000" tIns="45000" rIns="90000" bIns="45000" anchor="t">
            <a:noAutofit/>
          </a:bodyPr>
          <a:lstStyle/>
          <a:p>
            <a:r>
              <a:rPr lang="en-US" sz="1500" b="0" strike="noStrike" spc="-1" dirty="0">
                <a:solidFill>
                  <a:srgbClr val="000000"/>
                </a:solidFill>
                <a:latin typeface="Arial"/>
              </a:rPr>
              <a:t>Low IF-CW single target</a:t>
            </a:r>
          </a:p>
          <a:p>
            <a:pPr>
              <a:lnSpc>
                <a:spcPct val="100000"/>
              </a:lnSpc>
            </a:pPr>
            <a:endParaRPr lang="en-US" sz="1800" b="0" strike="noStrike" spc="-1" dirty="0">
              <a:solidFill>
                <a:srgbClr val="000000"/>
              </a:solidFill>
              <a:latin typeface="Arial"/>
            </a:endParaRPr>
          </a:p>
        </p:txBody>
      </p:sp>
      <p:pic>
        <p:nvPicPr>
          <p:cNvPr id="2202" name="Immagine 8" descr="Immagine che contiene testo, schermata, aqua, Rettangolo&#10;&#10;Descrizione generata automaticamente"/>
          <p:cNvPicPr/>
          <p:nvPr/>
        </p:nvPicPr>
        <p:blipFill>
          <a:blip r:embed="rId3"/>
          <a:stretch/>
        </p:blipFill>
        <p:spPr>
          <a:xfrm>
            <a:off x="3771360" y="676396"/>
            <a:ext cx="2803320" cy="1796400"/>
          </a:xfrm>
          <a:prstGeom prst="rect">
            <a:avLst/>
          </a:prstGeom>
          <a:ln w="0">
            <a:noFill/>
          </a:ln>
        </p:spPr>
      </p:pic>
      <p:pic>
        <p:nvPicPr>
          <p:cNvPr id="2204" name="Immagine 2203"/>
          <p:cNvPicPr/>
          <p:nvPr/>
        </p:nvPicPr>
        <p:blipFill>
          <a:blip r:embed="rId4"/>
          <a:stretch/>
        </p:blipFill>
        <p:spPr>
          <a:xfrm>
            <a:off x="814680" y="2782396"/>
            <a:ext cx="2777040" cy="2049840"/>
          </a:xfrm>
          <a:prstGeom prst="rect">
            <a:avLst/>
          </a:prstGeom>
          <a:ln w="0">
            <a:noFill/>
          </a:ln>
        </p:spPr>
      </p:pic>
      <p:sp>
        <p:nvSpPr>
          <p:cNvPr id="2205" name="CasellaDiTesto 2204"/>
          <p:cNvSpPr txBox="1"/>
          <p:nvPr/>
        </p:nvSpPr>
        <p:spPr>
          <a:xfrm>
            <a:off x="2359524" y="-47790"/>
            <a:ext cx="2886120" cy="602280"/>
          </a:xfrm>
          <a:prstGeom prst="rect">
            <a:avLst/>
          </a:prstGeom>
          <a:noFill/>
          <a:ln w="0">
            <a:noFill/>
          </a:ln>
        </p:spPr>
        <p:txBody>
          <a:bodyPr lIns="90000" tIns="45000" rIns="90000" bIns="45000" anchor="t">
            <a:noAutofit/>
          </a:bodyPr>
          <a:lstStyle/>
          <a:p>
            <a:r>
              <a:rPr lang="en-US" sz="1800" b="1" strike="noStrike" spc="-1" dirty="0">
                <a:solidFill>
                  <a:srgbClr val="000000"/>
                </a:solidFill>
                <a:latin typeface="Arial"/>
              </a:rPr>
              <a:t>Velocity measurement</a:t>
            </a:r>
          </a:p>
        </p:txBody>
      </p:sp>
      <p:sp>
        <p:nvSpPr>
          <p:cNvPr id="2206" name="CasellaDiTesto 2205"/>
          <p:cNvSpPr txBox="1"/>
          <p:nvPr/>
        </p:nvSpPr>
        <p:spPr>
          <a:xfrm>
            <a:off x="1234080" y="2571964"/>
            <a:ext cx="2210400" cy="302040"/>
          </a:xfrm>
          <a:prstGeom prst="rect">
            <a:avLst/>
          </a:prstGeom>
          <a:noFill/>
          <a:ln w="0">
            <a:noFill/>
          </a:ln>
        </p:spPr>
        <p:txBody>
          <a:bodyPr lIns="90000" tIns="45000" rIns="90000" bIns="45000" anchor="t">
            <a:noAutofit/>
          </a:bodyPr>
          <a:lstStyle/>
          <a:p>
            <a:r>
              <a:rPr lang="en-US" sz="1500" b="0" strike="noStrike" spc="-1" dirty="0">
                <a:solidFill>
                  <a:srgbClr val="000000"/>
                </a:solidFill>
                <a:latin typeface="Arial"/>
              </a:rPr>
              <a:t>CW multiple target </a:t>
            </a:r>
          </a:p>
        </p:txBody>
      </p:sp>
      <p:pic>
        <p:nvPicPr>
          <p:cNvPr id="2207" name="Immagine 2206"/>
          <p:cNvPicPr/>
          <p:nvPr/>
        </p:nvPicPr>
        <p:blipFill>
          <a:blip r:embed="rId5"/>
          <a:stretch/>
        </p:blipFill>
        <p:spPr>
          <a:xfrm>
            <a:off x="4033440" y="2605276"/>
            <a:ext cx="2574720" cy="2226960"/>
          </a:xfrm>
          <a:prstGeom prst="rect">
            <a:avLst/>
          </a:prstGeom>
          <a:ln w="0">
            <a:noFill/>
          </a:ln>
        </p:spPr>
      </p:pic>
      <p:sp>
        <p:nvSpPr>
          <p:cNvPr id="2208" name="CasellaDiTesto 2207"/>
          <p:cNvSpPr txBox="1"/>
          <p:nvPr/>
        </p:nvSpPr>
        <p:spPr>
          <a:xfrm>
            <a:off x="4145040" y="2509372"/>
            <a:ext cx="2836800" cy="558000"/>
          </a:xfrm>
          <a:prstGeom prst="rect">
            <a:avLst/>
          </a:prstGeom>
          <a:noFill/>
          <a:ln w="0">
            <a:noFill/>
          </a:ln>
        </p:spPr>
        <p:txBody>
          <a:bodyPr lIns="90000" tIns="45000" rIns="90000" bIns="45000" anchor="t">
            <a:noAutofit/>
          </a:bodyPr>
          <a:lstStyle/>
          <a:p>
            <a:r>
              <a:rPr lang="en-US" sz="1500" b="0" strike="noStrike" spc="-1" dirty="0">
                <a:solidFill>
                  <a:srgbClr val="000000"/>
                </a:solidFill>
                <a:latin typeface="Arial"/>
              </a:rPr>
              <a:t>Low IF-CW multiple target</a:t>
            </a:r>
          </a:p>
          <a:p>
            <a:pPr>
              <a:lnSpc>
                <a:spcPct val="100000"/>
              </a:lnSpc>
            </a:pPr>
            <a:endParaRPr lang="en-US" sz="1800" b="0" strike="noStrike" spc="-1" dirty="0">
              <a:solidFill>
                <a:srgbClr val="000000"/>
              </a:solidFill>
              <a:latin typeface="Arial"/>
            </a:endParaRPr>
          </a:p>
        </p:txBody>
      </p:sp>
      <p:sp>
        <p:nvSpPr>
          <p:cNvPr id="2" name="PlaceHolder 1"/>
          <p:cNvSpPr>
            <a:spLocks noGrp="1"/>
          </p:cNvSpPr>
          <p:nvPr>
            <p:ph type="sldNum" idx="8"/>
          </p:nvPr>
        </p:nvSpPr>
        <p:spPr>
          <a:xfrm>
            <a:off x="5065560" y="4949640"/>
            <a:ext cx="1542600" cy="117000"/>
          </a:xfrm>
          <a:prstGeom prst="rect">
            <a:avLst/>
          </a:prstGeom>
          <a:noFill/>
          <a:ln w="0">
            <a:noFill/>
          </a:ln>
        </p:spPr>
        <p:txBody>
          <a:bodyPr lIns="0" tIns="0" rIns="0" bIns="0" anchor="ctr">
            <a:noAutofit/>
          </a:bodyPr>
          <a:lstStyle>
            <a:defPPr>
              <a:defRPr lang="it-IT"/>
            </a:defPPr>
            <a:lvl1pPr marL="0" indent="0" algn="r" defTabSz="914400" rtl="0" eaLnBrk="1" latinLnBrk="0" hangingPunct="1">
              <a:lnSpc>
                <a:spcPct val="100000"/>
              </a:lnSpc>
              <a:buNone/>
              <a:defRPr lang="en-GB" sz="600" b="0" strike="noStrike" kern="1200" spc="-1">
                <a:solidFill>
                  <a:srgbClr val="848489"/>
                </a:solidFill>
                <a:latin typeface="Arial"/>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CA1BEA1-5F31-4D61-BD76-0AAAA6FFC886}" type="slidenum">
              <a:rPr lang="it-IT" smtClean="0"/>
              <a:pPr/>
              <a:t>23</a:t>
            </a:fld>
            <a:endParaRPr/>
          </a:p>
        </p:txBody>
      </p:sp>
      <p:sp>
        <p:nvSpPr>
          <p:cNvPr id="3" name="PlaceHolder 2"/>
          <p:cNvSpPr>
            <a:spLocks noGrp="1"/>
          </p:cNvSpPr>
          <p:nvPr>
            <p:ph type="dt" idx="7"/>
          </p:nvPr>
        </p:nvSpPr>
        <p:spPr>
          <a:xfrm>
            <a:off x="260280" y="4949640"/>
            <a:ext cx="1542600" cy="117000"/>
          </a:xfrm>
          <a:prstGeom prst="rect">
            <a:avLst/>
          </a:prstGeom>
          <a:noFill/>
          <a:ln w="0">
            <a:noFill/>
          </a:ln>
        </p:spPr>
        <p:txBody>
          <a:bodyPr lIns="0" tIns="0" rIns="0" bIns="0" anchor="ctr">
            <a:noAutofit/>
          </a:bodyPr>
          <a:lstStyle>
            <a:defPPr>
              <a:defRPr lang="it-IT"/>
            </a:defPPr>
            <a:lvl1pPr marL="0" indent="0" algn="l" defTabSz="914400" rtl="0" eaLnBrk="1" latinLnBrk="0" hangingPunct="1">
              <a:lnSpc>
                <a:spcPct val="100000"/>
              </a:lnSpc>
              <a:buNone/>
              <a:defRPr lang="sv-SE" sz="600" b="0" strike="noStrike" kern="1200" spc="-1">
                <a:solidFill>
                  <a:srgbClr val="848489"/>
                </a:solidFill>
                <a:latin typeface="Arial"/>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CasellaDiTesto 3">
            <a:extLst>
              <a:ext uri="{FF2B5EF4-FFF2-40B4-BE49-F238E27FC236}">
                <a16:creationId xmlns:a16="http://schemas.microsoft.com/office/drawing/2014/main" id="{D78E97E9-8ADA-0C47-B4A2-C826FB1E925E}"/>
              </a:ext>
            </a:extLst>
          </p:cNvPr>
          <p:cNvSpPr txBox="1"/>
          <p:nvPr/>
        </p:nvSpPr>
        <p:spPr>
          <a:xfrm>
            <a:off x="2794572" y="207118"/>
            <a:ext cx="2803320" cy="292388"/>
          </a:xfrm>
          <a:prstGeom prst="rect">
            <a:avLst/>
          </a:prstGeom>
          <a:noFill/>
        </p:spPr>
        <p:txBody>
          <a:bodyPr wrap="square" rtlCol="0">
            <a:spAutoFit/>
          </a:bodyPr>
          <a:lstStyle/>
          <a:p>
            <a:pPr>
              <a:lnSpc>
                <a:spcPct val="100000"/>
              </a:lnSpc>
            </a:pPr>
            <a:r>
              <a:rPr lang="en-US" sz="1300" spc="-1" dirty="0">
                <a:solidFill>
                  <a:schemeClr val="accent3">
                    <a:lumMod val="75000"/>
                  </a:schemeClr>
                </a:solidFill>
                <a:latin typeface="Arial"/>
              </a:rPr>
              <a:t>Target:</a:t>
            </a:r>
            <a:r>
              <a:rPr lang="en-US" sz="1300" b="0" strike="noStrike" spc="-1" dirty="0">
                <a:solidFill>
                  <a:schemeClr val="accent3">
                    <a:lumMod val="75000"/>
                  </a:schemeClr>
                </a:solidFill>
                <a:latin typeface="Arial"/>
              </a:rPr>
              <a:t>  </a:t>
            </a:r>
            <a:r>
              <a:rPr lang="en-US" sz="1300" b="0" u="sng" strike="noStrike" spc="-1" dirty="0">
                <a:solidFill>
                  <a:schemeClr val="accent3">
                    <a:lumMod val="75000"/>
                  </a:schemeClr>
                </a:solidFill>
                <a:latin typeface="Arial"/>
              </a:rPr>
              <a:t>a person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9" name="CasellaDiTesto 2208"/>
          <p:cNvSpPr txBox="1"/>
          <p:nvPr/>
        </p:nvSpPr>
        <p:spPr>
          <a:xfrm>
            <a:off x="1235160" y="196020"/>
            <a:ext cx="2286000" cy="602280"/>
          </a:xfrm>
          <a:prstGeom prst="rect">
            <a:avLst/>
          </a:prstGeom>
          <a:noFill/>
          <a:ln w="0">
            <a:noFill/>
          </a:ln>
        </p:spPr>
        <p:txBody>
          <a:bodyPr lIns="90000" tIns="45000" rIns="90000" bIns="45000" anchor="t">
            <a:noAutofit/>
          </a:bodyPr>
          <a:lstStyle/>
          <a:p>
            <a:r>
              <a:rPr lang="en-US" sz="1800" b="1" strike="noStrike" spc="-1" dirty="0">
                <a:solidFill>
                  <a:srgbClr val="000000"/>
                </a:solidFill>
                <a:latin typeface="Arial"/>
              </a:rPr>
              <a:t>Velocity direction</a:t>
            </a:r>
          </a:p>
        </p:txBody>
      </p:sp>
      <p:sp>
        <p:nvSpPr>
          <p:cNvPr id="2210" name="CasellaDiTesto 2209"/>
          <p:cNvSpPr txBox="1"/>
          <p:nvPr/>
        </p:nvSpPr>
        <p:spPr>
          <a:xfrm>
            <a:off x="260280" y="3401640"/>
            <a:ext cx="2743200" cy="943560"/>
          </a:xfrm>
          <a:prstGeom prst="rect">
            <a:avLst/>
          </a:prstGeom>
          <a:noFill/>
          <a:ln w="0">
            <a:noFill/>
          </a:ln>
        </p:spPr>
        <p:txBody>
          <a:bodyPr lIns="90000" tIns="45000" rIns="90000" bIns="45000" anchor="t">
            <a:noAutofit/>
          </a:bodyPr>
          <a:lstStyle/>
          <a:p>
            <a:r>
              <a:rPr lang="en-US" sz="1200" b="0" strike="noStrike" spc="-1" dirty="0">
                <a:solidFill>
                  <a:srgbClr val="000000"/>
                </a:solidFill>
                <a:latin typeface="Arial"/>
              </a:rPr>
              <a:t>Using QM modulation, it is possible to process the in-phase (symbol I ) and the quadrature phase signal (symbol Q).</a:t>
            </a:r>
          </a:p>
        </p:txBody>
      </p:sp>
      <p:pic>
        <p:nvPicPr>
          <p:cNvPr id="2211" name="Immagine 2210"/>
          <p:cNvPicPr/>
          <p:nvPr/>
        </p:nvPicPr>
        <p:blipFill>
          <a:blip r:embed="rId2"/>
          <a:stretch/>
        </p:blipFill>
        <p:spPr>
          <a:xfrm>
            <a:off x="375120" y="1371600"/>
            <a:ext cx="2596680" cy="1910520"/>
          </a:xfrm>
          <a:prstGeom prst="rect">
            <a:avLst/>
          </a:prstGeom>
          <a:ln w="0">
            <a:noFill/>
          </a:ln>
        </p:spPr>
      </p:pic>
      <p:pic>
        <p:nvPicPr>
          <p:cNvPr id="2212" name="Immagine 2211"/>
          <p:cNvPicPr/>
          <p:nvPr/>
        </p:nvPicPr>
        <p:blipFill>
          <a:blip r:embed="rId3"/>
          <a:stretch/>
        </p:blipFill>
        <p:spPr>
          <a:xfrm>
            <a:off x="4343400" y="609480"/>
            <a:ext cx="1889640" cy="1523880"/>
          </a:xfrm>
          <a:prstGeom prst="rect">
            <a:avLst/>
          </a:prstGeom>
          <a:ln w="0">
            <a:noFill/>
          </a:ln>
        </p:spPr>
      </p:pic>
      <p:pic>
        <p:nvPicPr>
          <p:cNvPr id="2213" name="Immagine 2212"/>
          <p:cNvPicPr/>
          <p:nvPr/>
        </p:nvPicPr>
        <p:blipFill>
          <a:blip r:embed="rId4"/>
          <a:stretch/>
        </p:blipFill>
        <p:spPr>
          <a:xfrm>
            <a:off x="4343400" y="2286000"/>
            <a:ext cx="1828800" cy="1410840"/>
          </a:xfrm>
          <a:prstGeom prst="rect">
            <a:avLst/>
          </a:prstGeom>
          <a:ln w="0">
            <a:noFill/>
          </a:ln>
        </p:spPr>
      </p:pic>
      <p:sp>
        <p:nvSpPr>
          <p:cNvPr id="2214" name="Connettore diritto 2213"/>
          <p:cNvSpPr/>
          <p:nvPr/>
        </p:nvSpPr>
        <p:spPr>
          <a:xfrm flipH="1">
            <a:off x="3200400" y="1371600"/>
            <a:ext cx="914400" cy="685800"/>
          </a:xfrm>
          <a:prstGeom prst="line">
            <a:avLst/>
          </a:prstGeom>
          <a:ln w="0">
            <a:solidFill>
              <a:srgbClr val="FF0000"/>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ndParaRPr>
          </a:p>
        </p:txBody>
      </p:sp>
      <p:sp>
        <p:nvSpPr>
          <p:cNvPr id="2215" name="Connettore diritto 2214"/>
          <p:cNvSpPr/>
          <p:nvPr/>
        </p:nvSpPr>
        <p:spPr>
          <a:xfrm flipH="1" flipV="1">
            <a:off x="3200400" y="2286000"/>
            <a:ext cx="914400" cy="685800"/>
          </a:xfrm>
          <a:prstGeom prst="line">
            <a:avLst/>
          </a:prstGeom>
          <a:ln w="0">
            <a:solidFill>
              <a:srgbClr val="FF0000"/>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ndParaRPr>
          </a:p>
        </p:txBody>
      </p:sp>
      <p:sp>
        <p:nvSpPr>
          <p:cNvPr id="2216" name="CasellaDiTesto 2215"/>
          <p:cNvSpPr txBox="1"/>
          <p:nvPr/>
        </p:nvSpPr>
        <p:spPr>
          <a:xfrm>
            <a:off x="4343400" y="3657600"/>
            <a:ext cx="1828800" cy="431640"/>
          </a:xfrm>
          <a:prstGeom prst="rect">
            <a:avLst/>
          </a:prstGeom>
          <a:noFill/>
          <a:ln w="0">
            <a:noFill/>
          </a:ln>
        </p:spPr>
        <p:txBody>
          <a:bodyPr lIns="90000" tIns="45000" rIns="90000" bIns="45000" anchor="t">
            <a:noAutofit/>
          </a:bodyPr>
          <a:lstStyle/>
          <a:p>
            <a:pPr algn="ctr">
              <a:lnSpc>
                <a:spcPct val="100000"/>
              </a:lnSpc>
            </a:pPr>
            <a:r>
              <a:rPr lang="en-US" sz="1200" b="0" strike="noStrike" spc="-1" dirty="0">
                <a:solidFill>
                  <a:srgbClr val="000000"/>
                </a:solidFill>
                <a:latin typeface="Arial"/>
              </a:rPr>
              <a:t> I + </a:t>
            </a:r>
            <a:r>
              <a:rPr lang="en-US" sz="1200" b="0" strike="noStrike" spc="-1" dirty="0" err="1">
                <a:solidFill>
                  <a:srgbClr val="000000"/>
                </a:solidFill>
                <a:latin typeface="Arial"/>
              </a:rPr>
              <a:t>jQ</a:t>
            </a:r>
            <a:r>
              <a:rPr lang="en-US" sz="1200" b="0" strike="noStrike" spc="-1" dirty="0">
                <a:solidFill>
                  <a:srgbClr val="000000"/>
                </a:solidFill>
                <a:latin typeface="Arial"/>
              </a:rPr>
              <a:t> provides the velocity of a target that is moving away</a:t>
            </a:r>
          </a:p>
        </p:txBody>
      </p:sp>
      <p:sp>
        <p:nvSpPr>
          <p:cNvPr id="2217" name="CasellaDiTesto 2216"/>
          <p:cNvSpPr txBox="1"/>
          <p:nvPr/>
        </p:nvSpPr>
        <p:spPr>
          <a:xfrm>
            <a:off x="4156500" y="162600"/>
            <a:ext cx="2369160" cy="431640"/>
          </a:xfrm>
          <a:prstGeom prst="rect">
            <a:avLst/>
          </a:prstGeom>
          <a:noFill/>
          <a:ln w="0">
            <a:noFill/>
          </a:ln>
        </p:spPr>
        <p:txBody>
          <a:bodyPr lIns="90000" tIns="45000" rIns="90000" bIns="45000" anchor="t">
            <a:noAutofit/>
          </a:bodyPr>
          <a:lstStyle/>
          <a:p>
            <a:pPr algn="ctr">
              <a:lnSpc>
                <a:spcPct val="100000"/>
              </a:lnSpc>
            </a:pPr>
            <a:r>
              <a:rPr lang="en-US" sz="1200" b="0" strike="noStrike" spc="-1" dirty="0">
                <a:solidFill>
                  <a:srgbClr val="000000"/>
                </a:solidFill>
                <a:latin typeface="Arial"/>
              </a:rPr>
              <a:t>I − </a:t>
            </a:r>
            <a:r>
              <a:rPr lang="en-US" sz="1200" b="0" strike="noStrike" spc="-1" dirty="0" err="1">
                <a:solidFill>
                  <a:srgbClr val="000000"/>
                </a:solidFill>
                <a:latin typeface="Arial"/>
              </a:rPr>
              <a:t>jQ</a:t>
            </a:r>
            <a:r>
              <a:rPr lang="en-US" sz="1200" b="0" strike="noStrike" spc="-1" dirty="0">
                <a:solidFill>
                  <a:srgbClr val="000000"/>
                </a:solidFill>
                <a:latin typeface="Arial"/>
              </a:rPr>
              <a:t> provides the velocity of a target that is moving toward</a:t>
            </a:r>
          </a:p>
        </p:txBody>
      </p:sp>
      <p:sp>
        <p:nvSpPr>
          <p:cNvPr id="2218" name="CasellaDiTesto 2217"/>
          <p:cNvSpPr txBox="1"/>
          <p:nvPr/>
        </p:nvSpPr>
        <p:spPr>
          <a:xfrm>
            <a:off x="914400" y="1143000"/>
            <a:ext cx="1463760" cy="261000"/>
          </a:xfrm>
          <a:prstGeom prst="rect">
            <a:avLst/>
          </a:prstGeom>
          <a:noFill/>
          <a:ln w="0">
            <a:noFill/>
          </a:ln>
        </p:spPr>
        <p:txBody>
          <a:bodyPr lIns="90000" tIns="45000" rIns="90000" bIns="45000" anchor="t">
            <a:noAutofit/>
          </a:bodyPr>
          <a:lstStyle/>
          <a:p>
            <a:r>
              <a:rPr lang="en-US" sz="1200" b="0" strike="noStrike" spc="-1">
                <a:solidFill>
                  <a:srgbClr val="000000"/>
                </a:solidFill>
                <a:latin typeface="Arial"/>
              </a:rPr>
              <a:t>Velocity magnitude</a:t>
            </a:r>
          </a:p>
        </p:txBody>
      </p:sp>
      <p:sp>
        <p:nvSpPr>
          <p:cNvPr id="2" name="PlaceHolder 1"/>
          <p:cNvSpPr>
            <a:spLocks noGrp="1"/>
          </p:cNvSpPr>
          <p:nvPr>
            <p:ph type="sldNum" idx="10"/>
          </p:nvPr>
        </p:nvSpPr>
        <p:spPr>
          <a:xfrm>
            <a:off x="5065560" y="4949640"/>
            <a:ext cx="1542600" cy="117000"/>
          </a:xfrm>
          <a:prstGeom prst="rect">
            <a:avLst/>
          </a:prstGeom>
          <a:noFill/>
          <a:ln w="0">
            <a:noFill/>
          </a:ln>
        </p:spPr>
        <p:txBody>
          <a:bodyPr lIns="0" tIns="0" rIns="0" bIns="0" anchor="ctr">
            <a:noAutofit/>
          </a:bodyPr>
          <a:lstStyle>
            <a:defPPr>
              <a:defRPr lang="it-IT"/>
            </a:defPPr>
            <a:lvl1pPr marL="0" indent="0" algn="r" defTabSz="914400" rtl="0" eaLnBrk="1" latinLnBrk="0" hangingPunct="1">
              <a:lnSpc>
                <a:spcPct val="100000"/>
              </a:lnSpc>
              <a:buNone/>
              <a:defRPr lang="en-GB" sz="600" b="0" strike="noStrike" kern="1200" spc="-1">
                <a:solidFill>
                  <a:srgbClr val="848489"/>
                </a:solidFill>
                <a:latin typeface="Arial"/>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8113FD-D5D9-4EA9-A331-383970AFDAD0}" type="slidenum">
              <a:rPr lang="it-IT" smtClean="0"/>
              <a:pPr/>
              <a:t>24</a:t>
            </a:fld>
            <a:endParaRPr/>
          </a:p>
        </p:txBody>
      </p:sp>
      <p:sp>
        <p:nvSpPr>
          <p:cNvPr id="3" name="PlaceHolder 2"/>
          <p:cNvSpPr>
            <a:spLocks noGrp="1"/>
          </p:cNvSpPr>
          <p:nvPr>
            <p:ph type="dt" idx="9"/>
          </p:nvPr>
        </p:nvSpPr>
        <p:spPr>
          <a:xfrm>
            <a:off x="260280" y="4949640"/>
            <a:ext cx="1542600" cy="117000"/>
          </a:xfrm>
          <a:prstGeom prst="rect">
            <a:avLst/>
          </a:prstGeom>
          <a:noFill/>
          <a:ln w="0">
            <a:noFill/>
          </a:ln>
        </p:spPr>
        <p:txBody>
          <a:bodyPr lIns="0" tIns="0" rIns="0" bIns="0" anchor="ctr">
            <a:noAutofit/>
          </a:bodyPr>
          <a:lstStyle>
            <a:defPPr>
              <a:defRPr lang="it-IT"/>
            </a:defPPr>
            <a:lvl1pPr marL="0" indent="0" algn="l" defTabSz="914400" rtl="0" eaLnBrk="1" latinLnBrk="0" hangingPunct="1">
              <a:lnSpc>
                <a:spcPct val="100000"/>
              </a:lnSpc>
              <a:buNone/>
              <a:defRPr lang="sv-SE" sz="600" b="0" strike="noStrike" kern="1200" spc="-1">
                <a:solidFill>
                  <a:srgbClr val="848489"/>
                </a:solidFill>
                <a:latin typeface="Arial"/>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B05BB28A-D647-B8AA-EC82-E26CAB4EC88F}"/>
              </a:ext>
            </a:extLst>
          </p:cNvPr>
          <p:cNvSpPr/>
          <p:nvPr/>
        </p:nvSpPr>
        <p:spPr>
          <a:xfrm>
            <a:off x="182880" y="4800600"/>
            <a:ext cx="657606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219" name="Immagine 4" descr="Immagine che contiene schermata, testo, Policromia, linea&#10;&#10;Descrizione generata automaticamente"/>
          <p:cNvPicPr/>
          <p:nvPr/>
        </p:nvPicPr>
        <p:blipFill rotWithShape="1">
          <a:blip r:embed="rId2"/>
          <a:srcRect l="15034" t="-560" r="20837" b="-928"/>
          <a:stretch/>
        </p:blipFill>
        <p:spPr>
          <a:xfrm>
            <a:off x="726835" y="1061781"/>
            <a:ext cx="2225040" cy="1716855"/>
          </a:xfrm>
          <a:prstGeom prst="rect">
            <a:avLst/>
          </a:prstGeom>
          <a:ln w="0">
            <a:noFill/>
          </a:ln>
        </p:spPr>
      </p:pic>
      <p:pic>
        <p:nvPicPr>
          <p:cNvPr id="2220" name="Immagine 6" descr="Immagine che contiene testo, schermata, diagramma, Diagramma&#10;&#10;Descrizione generata automaticamente"/>
          <p:cNvPicPr/>
          <p:nvPr/>
        </p:nvPicPr>
        <p:blipFill>
          <a:blip r:embed="rId3"/>
          <a:stretch/>
        </p:blipFill>
        <p:spPr>
          <a:xfrm>
            <a:off x="564670" y="2778456"/>
            <a:ext cx="2620490" cy="1640370"/>
          </a:xfrm>
          <a:prstGeom prst="rect">
            <a:avLst/>
          </a:prstGeom>
          <a:ln w="0">
            <a:noFill/>
          </a:ln>
        </p:spPr>
      </p:pic>
      <p:sp>
        <p:nvSpPr>
          <p:cNvPr id="2221" name="CasellaDiTesto 2220"/>
          <p:cNvSpPr txBox="1"/>
          <p:nvPr/>
        </p:nvSpPr>
        <p:spPr>
          <a:xfrm>
            <a:off x="1143000" y="-41870"/>
            <a:ext cx="5029200" cy="602280"/>
          </a:xfrm>
          <a:prstGeom prst="rect">
            <a:avLst/>
          </a:prstGeom>
          <a:noFill/>
          <a:ln w="0">
            <a:noFill/>
          </a:ln>
        </p:spPr>
        <p:txBody>
          <a:bodyPr lIns="90000" tIns="45000" rIns="90000" bIns="45000" anchor="t">
            <a:noAutofit/>
          </a:bodyPr>
          <a:lstStyle/>
          <a:p>
            <a:r>
              <a:rPr lang="en-US" sz="1800" b="1" strike="noStrike" spc="-1" dirty="0">
                <a:solidFill>
                  <a:srgbClr val="000000"/>
                </a:solidFill>
                <a:latin typeface="Arial"/>
              </a:rPr>
              <a:t>Velocity measurement with power amplifier</a:t>
            </a:r>
          </a:p>
        </p:txBody>
      </p:sp>
      <p:pic>
        <p:nvPicPr>
          <p:cNvPr id="2222" name="Immagine 9" descr="Immagine che contiene schermata, linea, Rettangolo, Policromia&#10;&#10;Descrizione generata automaticamente"/>
          <p:cNvPicPr/>
          <p:nvPr/>
        </p:nvPicPr>
        <p:blipFill rotWithShape="1">
          <a:blip r:embed="rId4"/>
          <a:srcRect l="19725" r="24269"/>
          <a:stretch/>
        </p:blipFill>
        <p:spPr>
          <a:xfrm>
            <a:off x="4181190" y="1058856"/>
            <a:ext cx="2225039" cy="1716855"/>
          </a:xfrm>
          <a:prstGeom prst="rect">
            <a:avLst/>
          </a:prstGeom>
          <a:ln w="0">
            <a:noFill/>
          </a:ln>
        </p:spPr>
      </p:pic>
      <p:pic>
        <p:nvPicPr>
          <p:cNvPr id="2223" name="Immagine 11" descr="Immagine che contiene testo, schermata, Diagramma, linea&#10;&#10;Descrizione generata automaticamente"/>
          <p:cNvPicPr/>
          <p:nvPr/>
        </p:nvPicPr>
        <p:blipFill>
          <a:blip r:embed="rId5"/>
          <a:stretch/>
        </p:blipFill>
        <p:spPr>
          <a:xfrm>
            <a:off x="3979260" y="2792636"/>
            <a:ext cx="2628900" cy="1619985"/>
          </a:xfrm>
          <a:prstGeom prst="rect">
            <a:avLst/>
          </a:prstGeom>
          <a:ln w="0">
            <a:noFill/>
          </a:ln>
        </p:spPr>
      </p:pic>
      <p:sp>
        <p:nvSpPr>
          <p:cNvPr id="2224" name="CasellaDiTesto 2223"/>
          <p:cNvSpPr txBox="1"/>
          <p:nvPr/>
        </p:nvSpPr>
        <p:spPr>
          <a:xfrm>
            <a:off x="1600200" y="791328"/>
            <a:ext cx="685800" cy="602280"/>
          </a:xfrm>
          <a:prstGeom prst="rect">
            <a:avLst/>
          </a:prstGeom>
          <a:noFill/>
          <a:ln w="0">
            <a:noFill/>
          </a:ln>
        </p:spPr>
        <p:txBody>
          <a:bodyPr lIns="90000" tIns="45000" rIns="90000" bIns="45000" anchor="t">
            <a:noAutofit/>
          </a:bodyPr>
          <a:lstStyle/>
          <a:p>
            <a:r>
              <a:rPr lang="en-US" sz="1800" b="0" strike="noStrike" spc="-1" dirty="0">
                <a:solidFill>
                  <a:srgbClr val="000000"/>
                </a:solidFill>
                <a:latin typeface="Arial"/>
              </a:rPr>
              <a:t>CW </a:t>
            </a:r>
          </a:p>
        </p:txBody>
      </p:sp>
      <p:sp>
        <p:nvSpPr>
          <p:cNvPr id="2225" name="CasellaDiTesto 2224"/>
          <p:cNvSpPr txBox="1"/>
          <p:nvPr/>
        </p:nvSpPr>
        <p:spPr>
          <a:xfrm>
            <a:off x="4800600" y="785549"/>
            <a:ext cx="1371600" cy="346320"/>
          </a:xfrm>
          <a:prstGeom prst="rect">
            <a:avLst/>
          </a:prstGeom>
          <a:noFill/>
          <a:ln w="0">
            <a:noFill/>
          </a:ln>
        </p:spPr>
        <p:txBody>
          <a:bodyPr lIns="90000" tIns="45000" rIns="90000" bIns="45000" anchor="t">
            <a:noAutofit/>
          </a:bodyPr>
          <a:lstStyle/>
          <a:p>
            <a:r>
              <a:rPr lang="en-US" sz="1800" b="0" strike="noStrike" spc="-1" dirty="0">
                <a:solidFill>
                  <a:srgbClr val="000000"/>
                </a:solidFill>
                <a:latin typeface="Arial"/>
              </a:rPr>
              <a:t>Low IF-CW </a:t>
            </a:r>
          </a:p>
        </p:txBody>
      </p:sp>
      <p:sp>
        <p:nvSpPr>
          <p:cNvPr id="2226" name="CasellaDiTesto 2225"/>
          <p:cNvSpPr txBox="1"/>
          <p:nvPr/>
        </p:nvSpPr>
        <p:spPr>
          <a:xfrm>
            <a:off x="457200" y="4086540"/>
            <a:ext cx="2971800" cy="1199520"/>
          </a:xfrm>
          <a:prstGeom prst="rect">
            <a:avLst/>
          </a:prstGeom>
          <a:noFill/>
          <a:ln w="0">
            <a:noFill/>
          </a:ln>
        </p:spPr>
        <p:txBody>
          <a:bodyPr lIns="90000" tIns="45000" rIns="90000" bIns="45000" anchor="t">
            <a:noAutofit/>
          </a:bodyPr>
          <a:lstStyle/>
          <a:p>
            <a:pPr algn="ctr"/>
            <a:endParaRPr lang="en-US" sz="1800" b="0" strike="noStrike" spc="-1" dirty="0">
              <a:solidFill>
                <a:srgbClr val="000000"/>
              </a:solidFill>
              <a:latin typeface="Arial"/>
            </a:endParaRPr>
          </a:p>
          <a:p>
            <a:pPr algn="ctr"/>
            <a:r>
              <a:rPr lang="en-US" sz="1200" b="1" strike="noStrike" spc="-1" dirty="0">
                <a:solidFill>
                  <a:srgbClr val="000000"/>
                </a:solidFill>
                <a:latin typeface="Arial"/>
              </a:rPr>
              <a:t>Self-mixing LO creates a strong DC component at baseband</a:t>
            </a:r>
            <a:r>
              <a:rPr lang="en-US" sz="1200" b="0" strike="noStrike" spc="-1" dirty="0">
                <a:solidFill>
                  <a:srgbClr val="000000"/>
                </a:solidFill>
                <a:latin typeface="Arial"/>
              </a:rPr>
              <a:t>. This saturates the subsequent stages making the signal distorted.</a:t>
            </a:r>
          </a:p>
        </p:txBody>
      </p:sp>
      <p:sp>
        <p:nvSpPr>
          <p:cNvPr id="2227" name="CasellaDiTesto 2226"/>
          <p:cNvSpPr txBox="1"/>
          <p:nvPr/>
        </p:nvSpPr>
        <p:spPr>
          <a:xfrm>
            <a:off x="3931920" y="4374883"/>
            <a:ext cx="2743200" cy="943560"/>
          </a:xfrm>
          <a:prstGeom prst="rect">
            <a:avLst/>
          </a:prstGeom>
          <a:noFill/>
          <a:ln w="0">
            <a:noFill/>
          </a:ln>
        </p:spPr>
        <p:txBody>
          <a:bodyPr lIns="90000" tIns="45000" rIns="90000" bIns="45000" anchor="t">
            <a:noAutofit/>
          </a:bodyPr>
          <a:lstStyle/>
          <a:p>
            <a:pPr algn="ctr"/>
            <a:r>
              <a:rPr lang="en-US" sz="1200" b="0" strike="noStrike" spc="-1" dirty="0">
                <a:solidFill>
                  <a:srgbClr val="000000"/>
                </a:solidFill>
                <a:latin typeface="Arial"/>
              </a:rPr>
              <a:t>When the radar operates in Low IF CW mode this problem is mitigated since the wanted signal after down-conversion is not near DC.</a:t>
            </a:r>
          </a:p>
        </p:txBody>
      </p:sp>
      <p:sp>
        <p:nvSpPr>
          <p:cNvPr id="2228" name="CasellaDiTesto 2227"/>
          <p:cNvSpPr txBox="1"/>
          <p:nvPr/>
        </p:nvSpPr>
        <p:spPr>
          <a:xfrm>
            <a:off x="2516991" y="731751"/>
            <a:ext cx="2384850" cy="302040"/>
          </a:xfrm>
          <a:prstGeom prst="rect">
            <a:avLst/>
          </a:prstGeom>
          <a:noFill/>
          <a:ln w="0">
            <a:noFill/>
          </a:ln>
        </p:spPr>
        <p:txBody>
          <a:bodyPr lIns="90000" tIns="45000" rIns="90000" bIns="45000" anchor="t">
            <a:noAutofit/>
          </a:bodyPr>
          <a:lstStyle/>
          <a:p>
            <a:pPr>
              <a:lnSpc>
                <a:spcPct val="100000"/>
              </a:lnSpc>
            </a:pPr>
            <a:r>
              <a:rPr lang="en-US" sz="1500" spc="-1" dirty="0">
                <a:solidFill>
                  <a:schemeClr val="accent3">
                    <a:lumMod val="75000"/>
                  </a:schemeClr>
                </a:solidFill>
                <a:latin typeface="Arial"/>
              </a:rPr>
              <a:t>Target:</a:t>
            </a:r>
            <a:r>
              <a:rPr lang="en-US" sz="1500" b="0" strike="noStrike" spc="-1" dirty="0">
                <a:solidFill>
                  <a:schemeClr val="accent3">
                    <a:lumMod val="75000"/>
                  </a:schemeClr>
                </a:solidFill>
                <a:latin typeface="Arial"/>
              </a:rPr>
              <a:t>  </a:t>
            </a:r>
            <a:r>
              <a:rPr lang="en-US" sz="1500" b="0" u="sng" strike="noStrike" spc="-1" dirty="0">
                <a:solidFill>
                  <a:schemeClr val="accent3">
                    <a:lumMod val="75000"/>
                  </a:schemeClr>
                </a:solidFill>
                <a:latin typeface="Arial"/>
              </a:rPr>
              <a:t>a human hand</a:t>
            </a:r>
          </a:p>
        </p:txBody>
      </p:sp>
      <p:sp>
        <p:nvSpPr>
          <p:cNvPr id="2229" name="CasellaDiTesto 2228"/>
          <p:cNvSpPr txBox="1"/>
          <p:nvPr/>
        </p:nvSpPr>
        <p:spPr>
          <a:xfrm>
            <a:off x="41035" y="1988650"/>
            <a:ext cx="685800" cy="524256"/>
          </a:xfrm>
          <a:prstGeom prst="rect">
            <a:avLst/>
          </a:prstGeom>
          <a:solidFill>
            <a:srgbClr val="FFC000"/>
          </a:solidFill>
          <a:ln w="0">
            <a:noFill/>
          </a:ln>
        </p:spPr>
        <p:txBody>
          <a:bodyPr lIns="90000" tIns="45000" rIns="90000" bIns="45000" anchor="t">
            <a:noAutofit/>
          </a:bodyPr>
          <a:lstStyle/>
          <a:p>
            <a:r>
              <a:rPr lang="en-US" sz="900" b="0" strike="noStrike" spc="-1" dirty="0">
                <a:latin typeface="Arial"/>
              </a:rPr>
              <a:t>saturation of amplifiers</a:t>
            </a:r>
          </a:p>
        </p:txBody>
      </p:sp>
      <p:sp>
        <p:nvSpPr>
          <p:cNvPr id="2" name="PlaceHolder 1"/>
          <p:cNvSpPr>
            <a:spLocks noGrp="1"/>
          </p:cNvSpPr>
          <p:nvPr>
            <p:ph type="sldNum" idx="12"/>
          </p:nvPr>
        </p:nvSpPr>
        <p:spPr>
          <a:xfrm>
            <a:off x="5065560" y="4949640"/>
            <a:ext cx="1542600" cy="117000"/>
          </a:xfrm>
          <a:prstGeom prst="rect">
            <a:avLst/>
          </a:prstGeom>
          <a:noFill/>
          <a:ln w="0">
            <a:noFill/>
          </a:ln>
        </p:spPr>
        <p:txBody>
          <a:bodyPr lIns="0" tIns="0" rIns="0" bIns="0" anchor="ctr">
            <a:noAutofit/>
          </a:bodyPr>
          <a:lstStyle>
            <a:defPPr>
              <a:defRPr lang="it-IT"/>
            </a:defPPr>
            <a:lvl1pPr marL="0" indent="0" algn="r" defTabSz="914400" rtl="0" eaLnBrk="1" latinLnBrk="0" hangingPunct="1">
              <a:lnSpc>
                <a:spcPct val="100000"/>
              </a:lnSpc>
              <a:buNone/>
              <a:defRPr lang="en-GB" sz="600" b="0" strike="noStrike" kern="1200" spc="-1">
                <a:solidFill>
                  <a:srgbClr val="848489"/>
                </a:solidFill>
                <a:latin typeface="Arial"/>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A65886-470F-446A-9F3F-D316A4A2E450}" type="slidenum">
              <a:rPr lang="it-IT" smtClean="0"/>
              <a:pPr/>
              <a:t>25</a:t>
            </a:fld>
            <a:endParaRPr dirty="0"/>
          </a:p>
        </p:txBody>
      </p:sp>
      <p:sp>
        <p:nvSpPr>
          <p:cNvPr id="3" name="PlaceHolder 2"/>
          <p:cNvSpPr>
            <a:spLocks noGrp="1"/>
          </p:cNvSpPr>
          <p:nvPr>
            <p:ph type="dt" idx="11"/>
          </p:nvPr>
        </p:nvSpPr>
        <p:spPr>
          <a:xfrm>
            <a:off x="260280" y="4949640"/>
            <a:ext cx="1542600" cy="117000"/>
          </a:xfrm>
          <a:prstGeom prst="rect">
            <a:avLst/>
          </a:prstGeom>
          <a:noFill/>
          <a:ln w="0">
            <a:noFill/>
          </a:ln>
        </p:spPr>
        <p:txBody>
          <a:bodyPr lIns="0" tIns="0" rIns="0" bIns="0" anchor="ctr">
            <a:noAutofit/>
          </a:bodyPr>
          <a:lstStyle>
            <a:defPPr>
              <a:defRPr lang="it-IT"/>
            </a:defPPr>
            <a:lvl1pPr marL="0" indent="0" algn="l" defTabSz="914400" rtl="0" eaLnBrk="1" latinLnBrk="0" hangingPunct="1">
              <a:lnSpc>
                <a:spcPct val="100000"/>
              </a:lnSpc>
              <a:buNone/>
              <a:defRPr lang="sv-SE" sz="600" b="0" strike="noStrike" kern="1200" spc="-1">
                <a:solidFill>
                  <a:srgbClr val="848489"/>
                </a:solidFill>
                <a:latin typeface="Arial"/>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CasellaDiTesto 5">
            <a:extLst>
              <a:ext uri="{FF2B5EF4-FFF2-40B4-BE49-F238E27FC236}">
                <a16:creationId xmlns:a16="http://schemas.microsoft.com/office/drawing/2014/main" id="{BDBAF7D0-5B76-2B02-E299-08007013497F}"/>
              </a:ext>
            </a:extLst>
          </p:cNvPr>
          <p:cNvSpPr txBox="1"/>
          <p:nvPr/>
        </p:nvSpPr>
        <p:spPr>
          <a:xfrm>
            <a:off x="908304" y="350601"/>
            <a:ext cx="5766816" cy="292388"/>
          </a:xfrm>
          <a:prstGeom prst="rect">
            <a:avLst/>
          </a:prstGeom>
          <a:noFill/>
        </p:spPr>
        <p:txBody>
          <a:bodyPr wrap="square" rtlCol="0">
            <a:spAutoFit/>
          </a:bodyPr>
          <a:lstStyle/>
          <a:p>
            <a:r>
              <a:rPr lang="en-US" sz="1300" u="sng" dirty="0">
                <a:solidFill>
                  <a:srgbClr val="FF0000"/>
                </a:solidFill>
              </a:rPr>
              <a:t>Is it the LO leakage or absolute output power which is the limiting factor?</a:t>
            </a:r>
            <a:endParaRPr lang="it-IT" sz="1300" u="sng"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EF675CA5-86E9-25A8-BB20-5F4D5CA6379F}"/>
              </a:ext>
            </a:extLst>
          </p:cNvPr>
          <p:cNvSpPr/>
          <p:nvPr/>
        </p:nvSpPr>
        <p:spPr>
          <a:xfrm>
            <a:off x="190500" y="194760"/>
            <a:ext cx="769620" cy="7501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31" name="CasellaDiTesto 2230"/>
          <p:cNvSpPr txBox="1"/>
          <p:nvPr/>
        </p:nvSpPr>
        <p:spPr>
          <a:xfrm>
            <a:off x="2301600" y="-5841"/>
            <a:ext cx="5715000" cy="346320"/>
          </a:xfrm>
          <a:prstGeom prst="rect">
            <a:avLst/>
          </a:prstGeom>
          <a:noFill/>
          <a:ln w="0">
            <a:noFill/>
          </a:ln>
        </p:spPr>
        <p:txBody>
          <a:bodyPr lIns="90000" tIns="45000" rIns="90000" bIns="45000" anchor="t">
            <a:noAutofit/>
          </a:bodyPr>
          <a:lstStyle/>
          <a:p>
            <a:r>
              <a:rPr lang="en-US" sz="1800" b="1" strike="noStrike" spc="-1" dirty="0">
                <a:solidFill>
                  <a:srgbClr val="000000"/>
                </a:solidFill>
                <a:latin typeface="Arial"/>
              </a:rPr>
              <a:t>What is going on?</a:t>
            </a:r>
          </a:p>
        </p:txBody>
      </p:sp>
      <p:sp>
        <p:nvSpPr>
          <p:cNvPr id="2232" name="CasellaDiTesto 2231"/>
          <p:cNvSpPr txBox="1"/>
          <p:nvPr/>
        </p:nvSpPr>
        <p:spPr>
          <a:xfrm>
            <a:off x="262890" y="3831519"/>
            <a:ext cx="6518910" cy="513720"/>
          </a:xfrm>
          <a:prstGeom prst="rect">
            <a:avLst/>
          </a:prstGeom>
          <a:noFill/>
          <a:ln w="0">
            <a:noFill/>
          </a:ln>
        </p:spPr>
        <p:txBody>
          <a:bodyPr lIns="90000" tIns="45000" rIns="90000" bIns="45000" anchor="t">
            <a:noAutofit/>
          </a:bodyPr>
          <a:lstStyle/>
          <a:p>
            <a:pPr marL="285750" indent="-285750">
              <a:buFont typeface="Arial" panose="020B0604020202020204" pitchFamily="34" charset="0"/>
              <a:buChar char="•"/>
            </a:pPr>
            <a:r>
              <a:rPr lang="en-US" sz="1300" b="0" strike="noStrike" spc="-1" dirty="0">
                <a:solidFill>
                  <a:srgbClr val="000000"/>
                </a:solidFill>
                <a:latin typeface="Arial"/>
              </a:rPr>
              <a:t>Due to the </a:t>
            </a:r>
            <a:r>
              <a:rPr lang="en-US" sz="1300" b="1" strike="noStrike" spc="-1" dirty="0">
                <a:solidFill>
                  <a:srgbClr val="000000"/>
                </a:solidFill>
                <a:latin typeface="Arial"/>
              </a:rPr>
              <a:t>L.O. leakage</a:t>
            </a:r>
            <a:r>
              <a:rPr lang="en-US" sz="1300" strike="noStrike" spc="-1" dirty="0">
                <a:solidFill>
                  <a:srgbClr val="000000"/>
                </a:solidFill>
                <a:latin typeface="Arial"/>
              </a:rPr>
              <a:t>, the received signal has also a strong 5.8GHz component in both CW and Low IF CW cases</a:t>
            </a:r>
            <a:r>
              <a:rPr lang="en-US" sz="1300" b="1" strike="noStrike" spc="-1" dirty="0">
                <a:solidFill>
                  <a:srgbClr val="000000"/>
                </a:solidFill>
                <a:latin typeface="Arial"/>
              </a:rPr>
              <a:t> </a:t>
            </a:r>
          </a:p>
          <a:p>
            <a:pPr marL="285750" indent="-285750">
              <a:buFont typeface="Arial" panose="020B0604020202020204" pitchFamily="34" charset="0"/>
              <a:buChar char="•"/>
            </a:pPr>
            <a:r>
              <a:rPr lang="en-US" sz="1300" strike="noStrike" spc="-1" dirty="0">
                <a:solidFill>
                  <a:srgbClr val="000000"/>
                </a:solidFill>
                <a:latin typeface="Arial"/>
              </a:rPr>
              <a:t>When down-converted in CW mode, </a:t>
            </a:r>
            <a:r>
              <a:rPr lang="en-US" sz="1300" b="1" strike="noStrike" spc="-1" dirty="0">
                <a:solidFill>
                  <a:srgbClr val="000000"/>
                </a:solidFill>
                <a:latin typeface="Arial"/>
              </a:rPr>
              <a:t>the powerful unwanted signal falls completely in the signal bandwidth</a:t>
            </a:r>
            <a:r>
              <a:rPr lang="en-US" sz="1300" strike="noStrike" spc="-1" dirty="0">
                <a:solidFill>
                  <a:srgbClr val="000000"/>
                </a:solidFill>
                <a:latin typeface="Arial"/>
              </a:rPr>
              <a:t>, causing severe distortion.</a:t>
            </a:r>
          </a:p>
          <a:p>
            <a:pPr marL="285750" indent="-285750">
              <a:buFont typeface="Arial" panose="020B0604020202020204" pitchFamily="34" charset="0"/>
              <a:buChar char="•"/>
            </a:pPr>
            <a:r>
              <a:rPr lang="en-US" sz="1300" spc="-1" dirty="0">
                <a:solidFill>
                  <a:srgbClr val="000000"/>
                </a:solidFill>
                <a:latin typeface="Arial"/>
              </a:rPr>
              <a:t>In the CW Low IF mode, </a:t>
            </a:r>
            <a:r>
              <a:rPr lang="en-US" sz="1300" b="1" spc="-1" dirty="0">
                <a:solidFill>
                  <a:srgbClr val="000000"/>
                </a:solidFill>
                <a:latin typeface="Arial"/>
              </a:rPr>
              <a:t>the signal and the unwanted signal are separated</a:t>
            </a:r>
            <a:r>
              <a:rPr lang="en-US" sz="1300" spc="-1" dirty="0">
                <a:solidFill>
                  <a:srgbClr val="000000"/>
                </a:solidFill>
                <a:latin typeface="Arial"/>
              </a:rPr>
              <a:t>.</a:t>
            </a:r>
            <a:r>
              <a:rPr lang="en-US" sz="1300" strike="noStrike" spc="-1" dirty="0">
                <a:solidFill>
                  <a:srgbClr val="000000"/>
                </a:solidFill>
                <a:latin typeface="Arial"/>
              </a:rPr>
              <a:t> </a:t>
            </a:r>
          </a:p>
        </p:txBody>
      </p:sp>
      <p:sp>
        <p:nvSpPr>
          <p:cNvPr id="2" name="PlaceHolder 1"/>
          <p:cNvSpPr>
            <a:spLocks noGrp="1"/>
          </p:cNvSpPr>
          <p:nvPr>
            <p:ph type="sldNum" idx="18"/>
          </p:nvPr>
        </p:nvSpPr>
        <p:spPr>
          <a:xfrm>
            <a:off x="5065560" y="4949640"/>
            <a:ext cx="1542600" cy="117000"/>
          </a:xfrm>
          <a:prstGeom prst="rect">
            <a:avLst/>
          </a:prstGeom>
          <a:noFill/>
          <a:ln w="0">
            <a:noFill/>
          </a:ln>
        </p:spPr>
        <p:txBody>
          <a:bodyPr lIns="0" tIns="0" rIns="0" bIns="0" anchor="ctr">
            <a:noAutofit/>
          </a:bodyPr>
          <a:lstStyle>
            <a:defPPr>
              <a:defRPr lang="it-IT"/>
            </a:defPPr>
            <a:lvl1pPr marL="0" indent="0" algn="r" defTabSz="914400" rtl="0" eaLnBrk="1" latinLnBrk="0" hangingPunct="1">
              <a:lnSpc>
                <a:spcPct val="100000"/>
              </a:lnSpc>
              <a:buNone/>
              <a:defRPr lang="en-GB" sz="600" b="0" strike="noStrike" kern="1200" spc="-1">
                <a:solidFill>
                  <a:srgbClr val="848489"/>
                </a:solidFill>
                <a:latin typeface="Arial"/>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02E77BC-E090-4C34-AEB1-130473C1FFAD}" type="slidenum">
              <a:rPr lang="it-IT" smtClean="0"/>
              <a:pPr/>
              <a:t>26</a:t>
            </a:fld>
            <a:endParaRPr/>
          </a:p>
        </p:txBody>
      </p:sp>
      <p:sp>
        <p:nvSpPr>
          <p:cNvPr id="3" name="PlaceHolder 2"/>
          <p:cNvSpPr>
            <a:spLocks noGrp="1"/>
          </p:cNvSpPr>
          <p:nvPr>
            <p:ph type="dt" idx="17"/>
          </p:nvPr>
        </p:nvSpPr>
        <p:spPr>
          <a:xfrm>
            <a:off x="260280" y="4949640"/>
            <a:ext cx="1542600" cy="117000"/>
          </a:xfrm>
          <a:prstGeom prst="rect">
            <a:avLst/>
          </a:prstGeom>
          <a:noFill/>
          <a:ln w="0">
            <a:noFill/>
          </a:ln>
        </p:spPr>
        <p:txBody>
          <a:bodyPr lIns="0" tIns="0" rIns="0" bIns="0" anchor="ctr">
            <a:noAutofit/>
          </a:bodyPr>
          <a:lstStyle>
            <a:defPPr>
              <a:defRPr lang="it-IT"/>
            </a:defPPr>
            <a:lvl1pPr marL="0" indent="0" algn="l" defTabSz="914400" rtl="0" eaLnBrk="1" latinLnBrk="0" hangingPunct="1">
              <a:lnSpc>
                <a:spcPct val="100000"/>
              </a:lnSpc>
              <a:buNone/>
              <a:defRPr lang="sv-SE" sz="600" b="0" strike="noStrike" kern="1200" spc="-1">
                <a:solidFill>
                  <a:srgbClr val="848489"/>
                </a:solidFill>
                <a:latin typeface="Arial"/>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5" name="Immagine 4" descr="Immagine che contiene testo, diagramma, linea, Parallelo&#10;&#10;Descrizione generata automaticamente">
            <a:extLst>
              <a:ext uri="{FF2B5EF4-FFF2-40B4-BE49-F238E27FC236}">
                <a16:creationId xmlns:a16="http://schemas.microsoft.com/office/drawing/2014/main" id="{FCEB4D86-4BDB-D5BB-A61C-3C6CE3601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40479"/>
            <a:ext cx="5749290" cy="34752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90BA50A5-9BA9-926C-F50C-4D195A037BB7}"/>
              </a:ext>
            </a:extLst>
          </p:cNvPr>
          <p:cNvSpPr/>
          <p:nvPr/>
        </p:nvSpPr>
        <p:spPr>
          <a:xfrm>
            <a:off x="249840" y="166630"/>
            <a:ext cx="702660" cy="8324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DA4BD41F-577E-A9A2-E022-05655A373F82}"/>
              </a:ext>
            </a:extLst>
          </p:cNvPr>
          <p:cNvSpPr/>
          <p:nvPr/>
        </p:nvSpPr>
        <p:spPr>
          <a:xfrm>
            <a:off x="28239" y="4805640"/>
            <a:ext cx="6729661" cy="3504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233" name="Immagine 1" descr="Immagine che contiene testo, schermata, diagramma, Diagramma&#10;&#10;Descrizione generata automaticamente"/>
          <p:cNvPicPr/>
          <p:nvPr/>
        </p:nvPicPr>
        <p:blipFill>
          <a:blip r:embed="rId2"/>
          <a:stretch/>
        </p:blipFill>
        <p:spPr>
          <a:xfrm>
            <a:off x="-7512" y="2517120"/>
            <a:ext cx="2345723" cy="1727782"/>
          </a:xfrm>
          <a:prstGeom prst="rect">
            <a:avLst/>
          </a:prstGeom>
          <a:ln w="0">
            <a:noFill/>
          </a:ln>
        </p:spPr>
      </p:pic>
      <p:pic>
        <p:nvPicPr>
          <p:cNvPr id="2234" name="Immagine 2" descr="Immagine che contiene testo, schermata, diagramma, numero&#10;&#10;Descrizione generata automaticamente"/>
          <p:cNvPicPr/>
          <p:nvPr/>
        </p:nvPicPr>
        <p:blipFill>
          <a:blip r:embed="rId3"/>
          <a:stretch/>
        </p:blipFill>
        <p:spPr>
          <a:xfrm>
            <a:off x="73976" y="830653"/>
            <a:ext cx="2345723" cy="1686467"/>
          </a:xfrm>
          <a:prstGeom prst="rect">
            <a:avLst/>
          </a:prstGeom>
          <a:ln w="0">
            <a:noFill/>
          </a:ln>
        </p:spPr>
      </p:pic>
      <p:sp>
        <p:nvSpPr>
          <p:cNvPr id="2235" name="CasellaDiTesto 2234"/>
          <p:cNvSpPr txBox="1"/>
          <p:nvPr/>
        </p:nvSpPr>
        <p:spPr>
          <a:xfrm>
            <a:off x="952500" y="-67774"/>
            <a:ext cx="5715000" cy="346320"/>
          </a:xfrm>
          <a:prstGeom prst="rect">
            <a:avLst/>
          </a:prstGeom>
          <a:noFill/>
          <a:ln w="0">
            <a:noFill/>
          </a:ln>
        </p:spPr>
        <p:txBody>
          <a:bodyPr lIns="90000" tIns="45000" rIns="90000" bIns="45000" anchor="t">
            <a:noAutofit/>
          </a:bodyPr>
          <a:lstStyle/>
          <a:p>
            <a:r>
              <a:rPr lang="en-US" sz="1800" b="1" strike="noStrike" spc="-1" dirty="0">
                <a:solidFill>
                  <a:srgbClr val="000000"/>
                </a:solidFill>
                <a:latin typeface="Arial"/>
              </a:rPr>
              <a:t>CW Range measurement of a moving hand </a:t>
            </a:r>
          </a:p>
        </p:txBody>
      </p:sp>
      <p:sp>
        <p:nvSpPr>
          <p:cNvPr id="2236" name="CasellaDiTesto 2235"/>
          <p:cNvSpPr txBox="1"/>
          <p:nvPr/>
        </p:nvSpPr>
        <p:spPr>
          <a:xfrm>
            <a:off x="354877" y="524498"/>
            <a:ext cx="1994269" cy="384763"/>
          </a:xfrm>
          <a:prstGeom prst="rect">
            <a:avLst/>
          </a:prstGeom>
          <a:noFill/>
          <a:ln w="0">
            <a:noFill/>
          </a:ln>
        </p:spPr>
        <p:txBody>
          <a:bodyPr lIns="90000" tIns="45000" rIns="90000" bIns="45000" anchor="t">
            <a:noAutofit/>
          </a:bodyPr>
          <a:lstStyle/>
          <a:p>
            <a:r>
              <a:rPr lang="en-US" sz="1800" b="0" u="sng" strike="noStrike" spc="-1" dirty="0">
                <a:latin typeface="Arial"/>
              </a:rPr>
              <a:t>With power amp.</a:t>
            </a:r>
          </a:p>
        </p:txBody>
      </p:sp>
      <p:pic>
        <p:nvPicPr>
          <p:cNvPr id="2237" name="Immagine 3" descr="Immagine che contiene schermata, Policromia, testo, linea&#10;&#10;Descrizione generata automaticamente"/>
          <p:cNvPicPr/>
          <p:nvPr/>
        </p:nvPicPr>
        <p:blipFill>
          <a:blip r:embed="rId4"/>
          <a:stretch/>
        </p:blipFill>
        <p:spPr>
          <a:xfrm>
            <a:off x="2277216" y="721002"/>
            <a:ext cx="2345724" cy="1828279"/>
          </a:xfrm>
          <a:prstGeom prst="rect">
            <a:avLst/>
          </a:prstGeom>
          <a:ln w="0">
            <a:noFill/>
          </a:ln>
        </p:spPr>
      </p:pic>
      <p:pic>
        <p:nvPicPr>
          <p:cNvPr id="2238" name="Immagine 10" descr="Immagine che contiene testo, schermata, Policromia, Blu elettrico&#10;&#10;Descrizione generata automaticamente"/>
          <p:cNvPicPr/>
          <p:nvPr/>
        </p:nvPicPr>
        <p:blipFill>
          <a:blip r:embed="rId5"/>
          <a:stretch/>
        </p:blipFill>
        <p:spPr>
          <a:xfrm>
            <a:off x="2200315" y="2567248"/>
            <a:ext cx="2560521" cy="1659989"/>
          </a:xfrm>
          <a:prstGeom prst="rect">
            <a:avLst/>
          </a:prstGeom>
          <a:ln w="0">
            <a:noFill/>
          </a:ln>
        </p:spPr>
      </p:pic>
      <p:sp>
        <p:nvSpPr>
          <p:cNvPr id="2239" name="CasellaDiTesto 2238"/>
          <p:cNvSpPr txBox="1"/>
          <p:nvPr/>
        </p:nvSpPr>
        <p:spPr>
          <a:xfrm>
            <a:off x="2324306" y="506531"/>
            <a:ext cx="2743200" cy="346320"/>
          </a:xfrm>
          <a:prstGeom prst="rect">
            <a:avLst/>
          </a:prstGeom>
          <a:noFill/>
          <a:ln w="0">
            <a:noFill/>
          </a:ln>
        </p:spPr>
        <p:txBody>
          <a:bodyPr lIns="90000" tIns="45000" rIns="90000" bIns="45000" anchor="t">
            <a:noAutofit/>
          </a:bodyPr>
          <a:lstStyle/>
          <a:p>
            <a:r>
              <a:rPr lang="en-US" sz="1800" b="0" u="sng" strike="noStrike" spc="-1" dirty="0">
                <a:latin typeface="Arial"/>
              </a:rPr>
              <a:t>Without power amp.</a:t>
            </a:r>
          </a:p>
        </p:txBody>
      </p:sp>
      <p:sp>
        <p:nvSpPr>
          <p:cNvPr id="2240" name="CasellaDiTesto 2239"/>
          <p:cNvSpPr txBox="1"/>
          <p:nvPr/>
        </p:nvSpPr>
        <p:spPr>
          <a:xfrm>
            <a:off x="1143000" y="541080"/>
            <a:ext cx="3021480" cy="302040"/>
          </a:xfrm>
          <a:prstGeom prst="rect">
            <a:avLst/>
          </a:prstGeom>
          <a:noFill/>
          <a:ln w="0">
            <a:noFill/>
          </a:ln>
        </p:spPr>
        <p:txBody>
          <a:bodyPr lIns="90000" tIns="45000" rIns="90000" bIns="45000" anchor="t">
            <a:noAutofit/>
          </a:bodyPr>
          <a:lstStyle/>
          <a:p>
            <a:endParaRPr lang="en-US" sz="1500" b="0" strike="noStrike" spc="-1" dirty="0">
              <a:solidFill>
                <a:srgbClr val="000000"/>
              </a:solidFill>
              <a:latin typeface="Arial"/>
            </a:endParaRPr>
          </a:p>
        </p:txBody>
      </p:sp>
      <p:sp>
        <p:nvSpPr>
          <p:cNvPr id="2241" name="CasellaDiTesto 2240"/>
          <p:cNvSpPr txBox="1"/>
          <p:nvPr/>
        </p:nvSpPr>
        <p:spPr>
          <a:xfrm>
            <a:off x="4114800" y="239040"/>
            <a:ext cx="1651320" cy="302040"/>
          </a:xfrm>
          <a:prstGeom prst="rect">
            <a:avLst/>
          </a:prstGeom>
          <a:noFill/>
          <a:ln w="0">
            <a:noFill/>
          </a:ln>
        </p:spPr>
        <p:txBody>
          <a:bodyPr lIns="90000" tIns="45000" rIns="90000" bIns="45000" anchor="t">
            <a:noAutofit/>
          </a:bodyPr>
          <a:lstStyle/>
          <a:p>
            <a:pPr>
              <a:lnSpc>
                <a:spcPct val="100000"/>
              </a:lnSpc>
            </a:pPr>
            <a:endParaRPr lang="en-US" sz="1500" b="0" strike="noStrike" spc="-1" dirty="0">
              <a:solidFill>
                <a:srgbClr val="000000"/>
              </a:solidFill>
              <a:latin typeface="Arial"/>
            </a:endParaRPr>
          </a:p>
        </p:txBody>
      </p:sp>
      <p:sp>
        <p:nvSpPr>
          <p:cNvPr id="2242" name="CasellaDiTesto 2241"/>
          <p:cNvSpPr txBox="1"/>
          <p:nvPr/>
        </p:nvSpPr>
        <p:spPr>
          <a:xfrm>
            <a:off x="2277216" y="4231300"/>
            <a:ext cx="2423160" cy="289972"/>
          </a:xfrm>
          <a:prstGeom prst="rect">
            <a:avLst/>
          </a:prstGeom>
          <a:noFill/>
          <a:ln w="0">
            <a:noFill/>
          </a:ln>
        </p:spPr>
        <p:txBody>
          <a:bodyPr lIns="90000" tIns="45000" rIns="90000" bIns="45000" anchor="t">
            <a:noAutofit/>
          </a:bodyPr>
          <a:lstStyle/>
          <a:p>
            <a:pPr algn="ctr"/>
            <a:r>
              <a:rPr lang="en-US" sz="1300" spc="-1" dirty="0">
                <a:solidFill>
                  <a:srgbClr val="000000"/>
                </a:solidFill>
                <a:latin typeface="Arial"/>
              </a:rPr>
              <a:t>Phase noise overcomes the signal</a:t>
            </a:r>
            <a:endParaRPr lang="en-US" sz="1300" b="0" strike="noStrike" spc="-1" dirty="0">
              <a:solidFill>
                <a:srgbClr val="000000"/>
              </a:solidFill>
              <a:latin typeface="Arial"/>
            </a:endParaRPr>
          </a:p>
        </p:txBody>
      </p:sp>
      <p:sp>
        <p:nvSpPr>
          <p:cNvPr id="2243" name="CasellaDiTesto 2242"/>
          <p:cNvSpPr txBox="1"/>
          <p:nvPr/>
        </p:nvSpPr>
        <p:spPr>
          <a:xfrm>
            <a:off x="128338" y="4253302"/>
            <a:ext cx="2011680" cy="273573"/>
          </a:xfrm>
          <a:prstGeom prst="rect">
            <a:avLst/>
          </a:prstGeom>
          <a:noFill/>
          <a:ln w="0">
            <a:noFill/>
          </a:ln>
        </p:spPr>
        <p:txBody>
          <a:bodyPr lIns="90000" tIns="45000" rIns="90000" bIns="45000" anchor="t">
            <a:noAutofit/>
          </a:bodyPr>
          <a:lstStyle/>
          <a:p>
            <a:pPr algn="ctr"/>
            <a:r>
              <a:rPr lang="en-US" sz="1300" spc="-1" dirty="0">
                <a:solidFill>
                  <a:srgbClr val="000000"/>
                </a:solidFill>
                <a:latin typeface="Arial"/>
              </a:rPr>
              <a:t>Signal with sufficient SNR</a:t>
            </a:r>
            <a:br>
              <a:rPr lang="en-US" sz="1300" spc="-1" dirty="0">
                <a:solidFill>
                  <a:srgbClr val="000000"/>
                </a:solidFill>
                <a:latin typeface="Arial"/>
              </a:rPr>
            </a:br>
            <a:r>
              <a:rPr lang="en-US" sz="1300" spc="-1" dirty="0">
                <a:solidFill>
                  <a:srgbClr val="000000"/>
                </a:solidFill>
                <a:latin typeface="Arial"/>
              </a:rPr>
              <a:t>can be seen</a:t>
            </a:r>
            <a:endParaRPr lang="en-US" sz="1300" b="0" strike="noStrike" spc="-1" dirty="0">
              <a:solidFill>
                <a:srgbClr val="000000"/>
              </a:solidFill>
              <a:latin typeface="Arial"/>
            </a:endParaRPr>
          </a:p>
        </p:txBody>
      </p:sp>
      <p:sp>
        <p:nvSpPr>
          <p:cNvPr id="2" name="PlaceHolder 1"/>
          <p:cNvSpPr>
            <a:spLocks noGrp="1"/>
          </p:cNvSpPr>
          <p:nvPr>
            <p:ph type="sldNum" idx="14"/>
          </p:nvPr>
        </p:nvSpPr>
        <p:spPr>
          <a:xfrm>
            <a:off x="5065560" y="4949640"/>
            <a:ext cx="1542600" cy="117000"/>
          </a:xfrm>
          <a:prstGeom prst="rect">
            <a:avLst/>
          </a:prstGeom>
          <a:noFill/>
          <a:ln w="0">
            <a:noFill/>
          </a:ln>
        </p:spPr>
        <p:txBody>
          <a:bodyPr lIns="0" tIns="0" rIns="0" bIns="0" anchor="ctr">
            <a:noAutofit/>
          </a:bodyPr>
          <a:lstStyle>
            <a:defPPr>
              <a:defRPr lang="it-IT"/>
            </a:defPPr>
            <a:lvl1pPr marL="0" indent="0" algn="r" defTabSz="914400" rtl="0" eaLnBrk="1" latinLnBrk="0" hangingPunct="1">
              <a:lnSpc>
                <a:spcPct val="100000"/>
              </a:lnSpc>
              <a:buNone/>
              <a:defRPr lang="en-GB" sz="600" b="0" strike="noStrike" kern="1200" spc="-1">
                <a:solidFill>
                  <a:srgbClr val="848489"/>
                </a:solidFill>
                <a:latin typeface="Arial"/>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655963-65B8-4D8D-B429-C757F82DBA66}" type="slidenum">
              <a:rPr lang="it-IT" smtClean="0"/>
              <a:pPr/>
              <a:t>27</a:t>
            </a:fld>
            <a:endParaRPr/>
          </a:p>
        </p:txBody>
      </p:sp>
      <p:sp>
        <p:nvSpPr>
          <p:cNvPr id="3" name="PlaceHolder 2"/>
          <p:cNvSpPr>
            <a:spLocks noGrp="1"/>
          </p:cNvSpPr>
          <p:nvPr>
            <p:ph type="dt" idx="13"/>
          </p:nvPr>
        </p:nvSpPr>
        <p:spPr>
          <a:xfrm>
            <a:off x="260280" y="4949640"/>
            <a:ext cx="1542600" cy="117000"/>
          </a:xfrm>
          <a:prstGeom prst="rect">
            <a:avLst/>
          </a:prstGeom>
          <a:noFill/>
          <a:ln w="0">
            <a:noFill/>
          </a:ln>
        </p:spPr>
        <p:txBody>
          <a:bodyPr lIns="0" tIns="0" rIns="0" bIns="0" anchor="ctr">
            <a:noAutofit/>
          </a:bodyPr>
          <a:lstStyle>
            <a:defPPr>
              <a:defRPr lang="it-IT"/>
            </a:defPPr>
            <a:lvl1pPr marL="0" indent="0" algn="l" defTabSz="914400" rtl="0" eaLnBrk="1" latinLnBrk="0" hangingPunct="1">
              <a:lnSpc>
                <a:spcPct val="100000"/>
              </a:lnSpc>
              <a:buNone/>
              <a:defRPr lang="sv-SE" sz="600" b="0" strike="noStrike" kern="1200" spc="-1">
                <a:solidFill>
                  <a:srgbClr val="848489"/>
                </a:solidFill>
                <a:latin typeface="Arial"/>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CasellaDiTesto 3">
            <a:extLst>
              <a:ext uri="{FF2B5EF4-FFF2-40B4-BE49-F238E27FC236}">
                <a16:creationId xmlns:a16="http://schemas.microsoft.com/office/drawing/2014/main" id="{B22D9A51-CDCF-8A81-2E7F-B58801704E41}"/>
              </a:ext>
            </a:extLst>
          </p:cNvPr>
          <p:cNvSpPr txBox="1"/>
          <p:nvPr/>
        </p:nvSpPr>
        <p:spPr>
          <a:xfrm>
            <a:off x="128338" y="4805640"/>
            <a:ext cx="6615361" cy="261000"/>
          </a:xfrm>
          <a:prstGeom prst="rect">
            <a:avLst/>
          </a:prstGeom>
          <a:noFill/>
          <a:ln w="0">
            <a:noFill/>
          </a:ln>
        </p:spPr>
        <p:txBody>
          <a:bodyPr lIns="90000" tIns="45000" rIns="90000" bIns="45000" anchor="t">
            <a:noAutofit/>
          </a:bodyPr>
          <a:lstStyle/>
          <a:p>
            <a:endParaRPr lang="en-US" sz="1200" b="0" strike="noStrike" spc="-1" dirty="0">
              <a:solidFill>
                <a:srgbClr val="000000"/>
              </a:solidFill>
              <a:latin typeface="Arial"/>
            </a:endParaRPr>
          </a:p>
        </p:txBody>
      </p:sp>
      <p:sp>
        <p:nvSpPr>
          <p:cNvPr id="6" name="CasellaDiTesto 5">
            <a:extLst>
              <a:ext uri="{FF2B5EF4-FFF2-40B4-BE49-F238E27FC236}">
                <a16:creationId xmlns:a16="http://schemas.microsoft.com/office/drawing/2014/main" id="{1CCC4D2E-3366-087D-D2BA-65F3168ADB9C}"/>
              </a:ext>
            </a:extLst>
          </p:cNvPr>
          <p:cNvSpPr txBox="1"/>
          <p:nvPr/>
        </p:nvSpPr>
        <p:spPr>
          <a:xfrm>
            <a:off x="280738" y="4958040"/>
            <a:ext cx="6615361" cy="261000"/>
          </a:xfrm>
          <a:prstGeom prst="rect">
            <a:avLst/>
          </a:prstGeom>
          <a:noFill/>
          <a:ln w="0">
            <a:noFill/>
          </a:ln>
        </p:spPr>
        <p:txBody>
          <a:bodyPr lIns="90000" tIns="45000" rIns="90000" bIns="45000" anchor="t">
            <a:noAutofit/>
          </a:bodyPr>
          <a:lstStyle/>
          <a:p>
            <a:endParaRPr lang="en-US" sz="1200" b="0" strike="noStrike" spc="-1" dirty="0">
              <a:solidFill>
                <a:srgbClr val="000000"/>
              </a:solidFill>
              <a:latin typeface="Arial"/>
            </a:endParaRPr>
          </a:p>
        </p:txBody>
      </p:sp>
      <p:sp>
        <p:nvSpPr>
          <p:cNvPr id="10" name="CasellaDiTesto 9">
            <a:extLst>
              <a:ext uri="{FF2B5EF4-FFF2-40B4-BE49-F238E27FC236}">
                <a16:creationId xmlns:a16="http://schemas.microsoft.com/office/drawing/2014/main" id="{11BF20A5-DE09-B32B-D2AC-E77A07026794}"/>
              </a:ext>
            </a:extLst>
          </p:cNvPr>
          <p:cNvSpPr txBox="1"/>
          <p:nvPr/>
        </p:nvSpPr>
        <p:spPr>
          <a:xfrm>
            <a:off x="4402903" y="1016378"/>
            <a:ext cx="2534668" cy="692497"/>
          </a:xfrm>
          <a:prstGeom prst="rect">
            <a:avLst/>
          </a:prstGeom>
          <a:noFill/>
        </p:spPr>
        <p:txBody>
          <a:bodyPr wrap="none" rtlCol="0">
            <a:spAutoFit/>
          </a:bodyPr>
          <a:lstStyle/>
          <a:p>
            <a:pPr marL="285750" indent="-285750">
              <a:buFont typeface="Arial" panose="020B0604020202020204" pitchFamily="34" charset="0"/>
              <a:buChar char="•"/>
            </a:pPr>
            <a:r>
              <a:rPr lang="it-IT" sz="1300" dirty="0" err="1"/>
              <a:t>Why</a:t>
            </a:r>
            <a:r>
              <a:rPr lang="it-IT" sz="1300" dirty="0"/>
              <a:t> </a:t>
            </a:r>
            <a:r>
              <a:rPr lang="it-IT" sz="1300" dirty="0" err="1"/>
              <a:t>phase</a:t>
            </a:r>
            <a:r>
              <a:rPr lang="it-IT" sz="1300" dirty="0"/>
              <a:t> </a:t>
            </a:r>
            <a:r>
              <a:rPr lang="it-IT" sz="1300" dirty="0" err="1"/>
              <a:t>noise</a:t>
            </a:r>
            <a:r>
              <a:rPr lang="it-IT" sz="1300" dirty="0"/>
              <a:t> </a:t>
            </a:r>
            <a:r>
              <a:rPr lang="it-IT" sz="1300" dirty="0" err="1"/>
              <a:t>has</a:t>
            </a:r>
            <a:r>
              <a:rPr lang="it-IT" sz="1300" dirty="0"/>
              <a:t> a </a:t>
            </a:r>
            <a:r>
              <a:rPr lang="it-IT" sz="1300" dirty="0" err="1"/>
              <a:t>bad</a:t>
            </a:r>
            <a:endParaRPr lang="it-IT" sz="1300" dirty="0"/>
          </a:p>
          <a:p>
            <a:r>
              <a:rPr lang="it-IT" sz="1300" dirty="0"/>
              <a:t>      Impact on low frequency </a:t>
            </a:r>
          </a:p>
          <a:p>
            <a:r>
              <a:rPr lang="it-IT" sz="1300" dirty="0"/>
              <a:t>      </a:t>
            </a:r>
            <a:r>
              <a:rPr lang="it-IT" sz="1300" dirty="0" err="1"/>
              <a:t>signals</a:t>
            </a:r>
            <a:r>
              <a:rPr lang="it-IT" sz="1300" dirty="0"/>
              <a:t>? </a:t>
            </a:r>
          </a:p>
        </p:txBody>
      </p:sp>
      <p:sp>
        <p:nvSpPr>
          <p:cNvPr id="11" name="CasellaDiTesto 10">
            <a:extLst>
              <a:ext uri="{FF2B5EF4-FFF2-40B4-BE49-F238E27FC236}">
                <a16:creationId xmlns:a16="http://schemas.microsoft.com/office/drawing/2014/main" id="{A9C8B74D-DF2C-0CAC-EB3E-DFA74EE3A582}"/>
              </a:ext>
            </a:extLst>
          </p:cNvPr>
          <p:cNvSpPr txBox="1"/>
          <p:nvPr/>
        </p:nvSpPr>
        <p:spPr>
          <a:xfrm>
            <a:off x="2140018" y="187035"/>
            <a:ext cx="15469200" cy="338554"/>
          </a:xfrm>
          <a:prstGeom prst="rect">
            <a:avLst/>
          </a:prstGeom>
          <a:noFill/>
        </p:spPr>
        <p:txBody>
          <a:bodyPr wrap="square">
            <a:spAutoFit/>
          </a:bodyPr>
          <a:lstStyle/>
          <a:p>
            <a:pPr>
              <a:lnSpc>
                <a:spcPct val="100000"/>
              </a:lnSpc>
            </a:pPr>
            <a:r>
              <a:rPr lang="en-US" sz="1600" spc="-1" dirty="0">
                <a:solidFill>
                  <a:schemeClr val="accent3">
                    <a:lumMod val="75000"/>
                  </a:schemeClr>
                </a:solidFill>
                <a:latin typeface="Arial"/>
              </a:rPr>
              <a:t>Target:</a:t>
            </a:r>
            <a:r>
              <a:rPr lang="en-US" sz="1600" b="0" strike="noStrike" spc="-1" dirty="0">
                <a:solidFill>
                  <a:schemeClr val="accent3">
                    <a:lumMod val="75000"/>
                  </a:schemeClr>
                </a:solidFill>
                <a:latin typeface="Arial"/>
              </a:rPr>
              <a:t>  </a:t>
            </a:r>
            <a:r>
              <a:rPr lang="en-US" sz="1600" u="sng" spc="-1" dirty="0">
                <a:solidFill>
                  <a:schemeClr val="accent3">
                    <a:lumMod val="75000"/>
                  </a:schemeClr>
                </a:solidFill>
                <a:latin typeface="Arial"/>
              </a:rPr>
              <a:t>a human hand</a:t>
            </a:r>
            <a:endParaRPr lang="en-US" sz="1600" b="0" u="sng" strike="noStrike" spc="-1" dirty="0">
              <a:solidFill>
                <a:schemeClr val="accent3">
                  <a:lumMod val="75000"/>
                </a:schemeClr>
              </a:solidFill>
              <a:latin typeface="Arial"/>
            </a:endParaRPr>
          </a:p>
        </p:txBody>
      </p:sp>
      <p:cxnSp>
        <p:nvCxnSpPr>
          <p:cNvPr id="12" name="Connettore 2 11">
            <a:extLst>
              <a:ext uri="{FF2B5EF4-FFF2-40B4-BE49-F238E27FC236}">
                <a16:creationId xmlns:a16="http://schemas.microsoft.com/office/drawing/2014/main" id="{58DCE2D3-689F-1A9C-2FC9-E4215A3DC987}"/>
              </a:ext>
            </a:extLst>
          </p:cNvPr>
          <p:cNvCxnSpPr>
            <a:cxnSpLocks/>
          </p:cNvCxnSpPr>
          <p:nvPr/>
        </p:nvCxnSpPr>
        <p:spPr>
          <a:xfrm flipH="1">
            <a:off x="1143000" y="1150620"/>
            <a:ext cx="157480" cy="5138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106C410A-86C9-9E45-C375-28F1A31C27BE}"/>
              </a:ext>
            </a:extLst>
          </p:cNvPr>
          <p:cNvSpPr txBox="1"/>
          <p:nvPr/>
        </p:nvSpPr>
        <p:spPr>
          <a:xfrm>
            <a:off x="1006352" y="938823"/>
            <a:ext cx="820080" cy="369332"/>
          </a:xfrm>
          <a:prstGeom prst="rect">
            <a:avLst/>
          </a:prstGeom>
          <a:noFill/>
        </p:spPr>
        <p:txBody>
          <a:bodyPr wrap="square" rtlCol="0">
            <a:spAutoFit/>
          </a:bodyPr>
          <a:lstStyle/>
          <a:p>
            <a:pPr algn="ctr"/>
            <a:r>
              <a:rPr lang="it-IT" sz="900" dirty="0">
                <a:solidFill>
                  <a:srgbClr val="FF0000"/>
                </a:solidFill>
              </a:rPr>
              <a:t>High- pass filter</a:t>
            </a:r>
          </a:p>
        </p:txBody>
      </p:sp>
      <p:pic>
        <p:nvPicPr>
          <p:cNvPr id="19" name="Immagine 18" descr="Immagine che contiene testo, Diagramma, linea, diagramma&#10;&#10;Descrizione generata automaticamente">
            <a:extLst>
              <a:ext uri="{FF2B5EF4-FFF2-40B4-BE49-F238E27FC236}">
                <a16:creationId xmlns:a16="http://schemas.microsoft.com/office/drawing/2014/main" id="{95095181-2CC3-F604-7675-0CE4C8EC8C4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7347" y="1658226"/>
            <a:ext cx="2368534" cy="21165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B6CA2F6C-9B5C-D161-0B19-C87B0CE06CFF}"/>
              </a:ext>
            </a:extLst>
          </p:cNvPr>
          <p:cNvSpPr/>
          <p:nvPr/>
        </p:nvSpPr>
        <p:spPr>
          <a:xfrm>
            <a:off x="144780" y="206442"/>
            <a:ext cx="822960" cy="8112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45" name="CasellaDiTesto 2244"/>
          <p:cNvSpPr txBox="1"/>
          <p:nvPr/>
        </p:nvSpPr>
        <p:spPr>
          <a:xfrm>
            <a:off x="1143000" y="83880"/>
            <a:ext cx="4160520" cy="602280"/>
          </a:xfrm>
          <a:prstGeom prst="rect">
            <a:avLst/>
          </a:prstGeom>
          <a:noFill/>
          <a:ln w="0">
            <a:noFill/>
          </a:ln>
        </p:spPr>
        <p:txBody>
          <a:bodyPr lIns="90000" tIns="45000" rIns="90000" bIns="45000" anchor="t">
            <a:noAutofit/>
          </a:bodyPr>
          <a:lstStyle/>
          <a:p>
            <a:r>
              <a:rPr lang="en-US" sz="1800" b="1" strike="noStrike" spc="-1" dirty="0">
                <a:solidFill>
                  <a:srgbClr val="000000"/>
                </a:solidFill>
                <a:latin typeface="Arial"/>
              </a:rPr>
              <a:t>Heart rate and breathing pattern</a:t>
            </a:r>
          </a:p>
        </p:txBody>
      </p:sp>
      <p:pic>
        <p:nvPicPr>
          <p:cNvPr id="2246" name="Immagine 2245"/>
          <p:cNvPicPr/>
          <p:nvPr/>
        </p:nvPicPr>
        <p:blipFill>
          <a:blip r:embed="rId2"/>
          <a:stretch/>
        </p:blipFill>
        <p:spPr>
          <a:xfrm>
            <a:off x="0" y="2559027"/>
            <a:ext cx="2514598" cy="1866540"/>
          </a:xfrm>
          <a:prstGeom prst="rect">
            <a:avLst/>
          </a:prstGeom>
          <a:ln w="0">
            <a:noFill/>
          </a:ln>
        </p:spPr>
      </p:pic>
      <p:pic>
        <p:nvPicPr>
          <p:cNvPr id="2247" name="Immagine 2246"/>
          <p:cNvPicPr/>
          <p:nvPr/>
        </p:nvPicPr>
        <p:blipFill>
          <a:blip r:embed="rId3"/>
          <a:stretch/>
        </p:blipFill>
        <p:spPr>
          <a:xfrm>
            <a:off x="129541" y="992817"/>
            <a:ext cx="2286000" cy="1704960"/>
          </a:xfrm>
          <a:prstGeom prst="rect">
            <a:avLst/>
          </a:prstGeom>
          <a:ln w="0">
            <a:noFill/>
          </a:ln>
        </p:spPr>
      </p:pic>
      <p:pic>
        <p:nvPicPr>
          <p:cNvPr id="2248" name="Immagine 2247"/>
          <p:cNvPicPr/>
          <p:nvPr/>
        </p:nvPicPr>
        <p:blipFill>
          <a:blip r:embed="rId4"/>
          <a:stretch/>
        </p:blipFill>
        <p:spPr>
          <a:xfrm>
            <a:off x="2291342" y="923637"/>
            <a:ext cx="2286000" cy="1714680"/>
          </a:xfrm>
          <a:prstGeom prst="rect">
            <a:avLst/>
          </a:prstGeom>
          <a:ln w="0">
            <a:noFill/>
          </a:ln>
        </p:spPr>
      </p:pic>
      <p:pic>
        <p:nvPicPr>
          <p:cNvPr id="2249" name="Immagine 2248"/>
          <p:cNvPicPr/>
          <p:nvPr/>
        </p:nvPicPr>
        <p:blipFill>
          <a:blip r:embed="rId5"/>
          <a:stretch/>
        </p:blipFill>
        <p:spPr>
          <a:xfrm>
            <a:off x="2291341" y="2642637"/>
            <a:ext cx="2285999" cy="1684080"/>
          </a:xfrm>
          <a:prstGeom prst="rect">
            <a:avLst/>
          </a:prstGeom>
          <a:ln w="0">
            <a:noFill/>
          </a:ln>
        </p:spPr>
      </p:pic>
      <p:sp>
        <p:nvSpPr>
          <p:cNvPr id="2250" name="CasellaDiTesto 2249"/>
          <p:cNvSpPr txBox="1"/>
          <p:nvPr/>
        </p:nvSpPr>
        <p:spPr>
          <a:xfrm>
            <a:off x="403141" y="2873817"/>
            <a:ext cx="1273320" cy="176040"/>
          </a:xfrm>
          <a:prstGeom prst="rect">
            <a:avLst/>
          </a:prstGeom>
          <a:noFill/>
          <a:ln w="0">
            <a:noFill/>
          </a:ln>
        </p:spPr>
        <p:txBody>
          <a:bodyPr lIns="90000" tIns="45000" rIns="90000" bIns="45000" anchor="t">
            <a:noAutofit/>
          </a:bodyPr>
          <a:lstStyle/>
          <a:p>
            <a:r>
              <a:rPr lang="en-US" sz="800" b="0" strike="noStrike" spc="-1" dirty="0">
                <a:solidFill>
                  <a:srgbClr val="000000"/>
                </a:solidFill>
                <a:latin typeface="Arial"/>
              </a:rPr>
              <a:t>Peak at around 1Hz ~ heart rate</a:t>
            </a:r>
          </a:p>
        </p:txBody>
      </p:sp>
      <p:sp>
        <p:nvSpPr>
          <p:cNvPr id="2252" name="CasellaDiTesto 2251"/>
          <p:cNvSpPr txBox="1"/>
          <p:nvPr/>
        </p:nvSpPr>
        <p:spPr>
          <a:xfrm>
            <a:off x="226861" y="4095405"/>
            <a:ext cx="2057400" cy="772920"/>
          </a:xfrm>
          <a:prstGeom prst="rect">
            <a:avLst/>
          </a:prstGeom>
          <a:noFill/>
          <a:ln w="0">
            <a:noFill/>
          </a:ln>
        </p:spPr>
        <p:txBody>
          <a:bodyPr lIns="90000" tIns="45000" rIns="90000" bIns="45000" anchor="t">
            <a:noAutofit/>
          </a:bodyPr>
          <a:lstStyle/>
          <a:p>
            <a:endParaRPr lang="en-US" sz="1200" b="0" strike="noStrike" spc="-1" dirty="0">
              <a:solidFill>
                <a:srgbClr val="000000"/>
              </a:solidFill>
              <a:latin typeface="Arial"/>
            </a:endParaRPr>
          </a:p>
        </p:txBody>
      </p:sp>
      <p:sp>
        <p:nvSpPr>
          <p:cNvPr id="2" name="PlaceHolder 1"/>
          <p:cNvSpPr>
            <a:spLocks noGrp="1"/>
          </p:cNvSpPr>
          <p:nvPr>
            <p:ph type="sldNum" idx="16"/>
          </p:nvPr>
        </p:nvSpPr>
        <p:spPr>
          <a:xfrm>
            <a:off x="5065560" y="4949640"/>
            <a:ext cx="1542600" cy="117000"/>
          </a:xfrm>
          <a:prstGeom prst="rect">
            <a:avLst/>
          </a:prstGeom>
          <a:noFill/>
          <a:ln w="0">
            <a:noFill/>
          </a:ln>
        </p:spPr>
        <p:txBody>
          <a:bodyPr lIns="0" tIns="0" rIns="0" bIns="0" anchor="ctr">
            <a:noAutofit/>
          </a:bodyPr>
          <a:lstStyle>
            <a:defPPr>
              <a:defRPr lang="it-IT"/>
            </a:defPPr>
            <a:lvl1pPr marL="0" indent="0" algn="r" defTabSz="914400" rtl="0" eaLnBrk="1" latinLnBrk="0" hangingPunct="1">
              <a:lnSpc>
                <a:spcPct val="100000"/>
              </a:lnSpc>
              <a:buNone/>
              <a:defRPr lang="en-GB" sz="600" b="0" strike="noStrike" kern="1200" spc="-1">
                <a:solidFill>
                  <a:srgbClr val="848489"/>
                </a:solidFill>
                <a:latin typeface="Arial"/>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D12ED6-3E23-4D69-B0F3-BB419DE748FE}" type="slidenum">
              <a:rPr lang="it-IT" smtClean="0"/>
              <a:pPr/>
              <a:t>28</a:t>
            </a:fld>
            <a:endParaRPr/>
          </a:p>
        </p:txBody>
      </p:sp>
      <p:sp>
        <p:nvSpPr>
          <p:cNvPr id="3" name="PlaceHolder 2"/>
          <p:cNvSpPr>
            <a:spLocks noGrp="1"/>
          </p:cNvSpPr>
          <p:nvPr>
            <p:ph type="dt" idx="15"/>
          </p:nvPr>
        </p:nvSpPr>
        <p:spPr>
          <a:xfrm>
            <a:off x="260280" y="4949640"/>
            <a:ext cx="1542600" cy="117000"/>
          </a:xfrm>
          <a:prstGeom prst="rect">
            <a:avLst/>
          </a:prstGeom>
          <a:noFill/>
          <a:ln w="0">
            <a:noFill/>
          </a:ln>
        </p:spPr>
        <p:txBody>
          <a:bodyPr lIns="0" tIns="0" rIns="0" bIns="0" anchor="ctr">
            <a:noAutofit/>
          </a:bodyPr>
          <a:lstStyle>
            <a:defPPr>
              <a:defRPr lang="it-IT"/>
            </a:defPPr>
            <a:lvl1pPr marL="0" indent="0" algn="l" defTabSz="914400" rtl="0" eaLnBrk="1" latinLnBrk="0" hangingPunct="1">
              <a:lnSpc>
                <a:spcPct val="100000"/>
              </a:lnSpc>
              <a:buNone/>
              <a:defRPr lang="sv-SE" sz="600" b="0" strike="noStrike" kern="1200" spc="-1">
                <a:solidFill>
                  <a:srgbClr val="848489"/>
                </a:solidFill>
                <a:latin typeface="Arial"/>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6" name="Immagine 5" descr="Immagine che contiene testo, linea, Diagramma, diagramma&#10;&#10;Descrizione generata automaticamente">
            <a:extLst>
              <a:ext uri="{FF2B5EF4-FFF2-40B4-BE49-F238E27FC236}">
                <a16:creationId xmlns:a16="http://schemas.microsoft.com/office/drawing/2014/main" id="{87ACE37B-93AF-A489-1609-5B65FDAD800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59550" y="935577"/>
            <a:ext cx="2358640" cy="1768980"/>
          </a:xfrm>
          <a:prstGeom prst="rect">
            <a:avLst/>
          </a:prstGeom>
        </p:spPr>
      </p:pic>
      <p:pic>
        <p:nvPicPr>
          <p:cNvPr id="8" name="Immagine 7" descr="Immagine che contiene testo, schermata, linea, Diagramma&#10;&#10;Descrizione generata automaticamente">
            <a:extLst>
              <a:ext uri="{FF2B5EF4-FFF2-40B4-BE49-F238E27FC236}">
                <a16:creationId xmlns:a16="http://schemas.microsoft.com/office/drawing/2014/main" id="{91DEDA8E-C869-313E-FDDB-179D554D210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41518" y="2661463"/>
            <a:ext cx="2286239" cy="1714679"/>
          </a:xfrm>
          <a:prstGeom prst="rect">
            <a:avLst/>
          </a:prstGeom>
        </p:spPr>
      </p:pic>
      <p:cxnSp>
        <p:nvCxnSpPr>
          <p:cNvPr id="10" name="Connettore 2 9">
            <a:extLst>
              <a:ext uri="{FF2B5EF4-FFF2-40B4-BE49-F238E27FC236}">
                <a16:creationId xmlns:a16="http://schemas.microsoft.com/office/drawing/2014/main" id="{7E2F884C-F7A9-D684-B4AB-903BAA735F2F}"/>
              </a:ext>
            </a:extLst>
          </p:cNvPr>
          <p:cNvCxnSpPr/>
          <p:nvPr/>
        </p:nvCxnSpPr>
        <p:spPr>
          <a:xfrm flipV="1">
            <a:off x="1143000" y="1998942"/>
            <a:ext cx="533461" cy="195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A58A395C-8532-C5EE-628E-8DB90BD2A107}"/>
              </a:ext>
            </a:extLst>
          </p:cNvPr>
          <p:cNvCxnSpPr>
            <a:stCxn id="2250" idx="2"/>
          </p:cNvCxnSpPr>
          <p:nvPr/>
        </p:nvCxnSpPr>
        <p:spPr>
          <a:xfrm>
            <a:off x="1039801" y="3049857"/>
            <a:ext cx="67639" cy="249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9A5A91A6-D6D0-930E-6427-89E79E9D9373}"/>
              </a:ext>
            </a:extLst>
          </p:cNvPr>
          <p:cNvSpPr txBox="1"/>
          <p:nvPr/>
        </p:nvSpPr>
        <p:spPr>
          <a:xfrm>
            <a:off x="376025" y="2075762"/>
            <a:ext cx="879536" cy="523220"/>
          </a:xfrm>
          <a:prstGeom prst="rect">
            <a:avLst/>
          </a:prstGeom>
          <a:noFill/>
        </p:spPr>
        <p:txBody>
          <a:bodyPr wrap="none" rtlCol="0">
            <a:spAutoFit/>
          </a:bodyPr>
          <a:lstStyle/>
          <a:p>
            <a:r>
              <a:rPr lang="en-US" sz="700" spc="-1" dirty="0">
                <a:solidFill>
                  <a:srgbClr val="000000"/>
                </a:solidFill>
                <a:latin typeface="Arial"/>
              </a:rPr>
              <a:t>Target is moving </a:t>
            </a:r>
          </a:p>
          <a:p>
            <a:r>
              <a:rPr lang="en-US" sz="700" spc="-1" dirty="0">
                <a:solidFill>
                  <a:srgbClr val="000000"/>
                </a:solidFill>
                <a:latin typeface="Arial"/>
              </a:rPr>
              <a:t>its chest (order of</a:t>
            </a:r>
          </a:p>
          <a:p>
            <a:r>
              <a:rPr lang="en-US" sz="700" spc="-1" dirty="0">
                <a:solidFill>
                  <a:srgbClr val="000000"/>
                </a:solidFill>
                <a:latin typeface="Arial"/>
              </a:rPr>
              <a:t>m</a:t>
            </a:r>
            <a:r>
              <a:rPr lang="en-US" sz="700" b="0" strike="noStrike" spc="-1" dirty="0">
                <a:solidFill>
                  <a:srgbClr val="000000"/>
                </a:solidFill>
                <a:latin typeface="Arial"/>
              </a:rPr>
              <a:t>illimeters!)</a:t>
            </a:r>
          </a:p>
          <a:p>
            <a:endParaRPr lang="it-IT" sz="700" dirty="0"/>
          </a:p>
        </p:txBody>
      </p:sp>
      <mc:AlternateContent xmlns:mc="http://schemas.openxmlformats.org/markup-compatibility/2006" xmlns:p14="http://schemas.microsoft.com/office/powerpoint/2010/main">
        <mc:Choice Requires="p14">
          <p:contentPart p14:bwMode="auto" r:id="rId8">
            <p14:nvContentPartPr>
              <p14:cNvPr id="18" name="Input penna 17">
                <a:extLst>
                  <a:ext uri="{FF2B5EF4-FFF2-40B4-BE49-F238E27FC236}">
                    <a16:creationId xmlns:a16="http://schemas.microsoft.com/office/drawing/2014/main" id="{19531A3E-CE85-7288-60E5-BD357B830430}"/>
                  </a:ext>
                </a:extLst>
              </p14:cNvPr>
              <p14:cNvContentPartPr/>
              <p14:nvPr/>
            </p14:nvContentPartPr>
            <p14:xfrm>
              <a:off x="3575445" y="991032"/>
              <a:ext cx="310680" cy="7920"/>
            </p14:xfrm>
          </p:contentPart>
        </mc:Choice>
        <mc:Fallback xmlns="">
          <p:pic>
            <p:nvPicPr>
              <p:cNvPr id="18" name="Input penna 17">
                <a:extLst>
                  <a:ext uri="{FF2B5EF4-FFF2-40B4-BE49-F238E27FC236}">
                    <a16:creationId xmlns:a16="http://schemas.microsoft.com/office/drawing/2014/main" id="{19531A3E-CE85-7288-60E5-BD357B830430}"/>
                  </a:ext>
                </a:extLst>
              </p:cNvPr>
              <p:cNvPicPr/>
              <p:nvPr/>
            </p:nvPicPr>
            <p:blipFill>
              <a:blip r:embed="rId9"/>
              <a:stretch>
                <a:fillRect/>
              </a:stretch>
            </p:blipFill>
            <p:spPr>
              <a:xfrm>
                <a:off x="3557805" y="955392"/>
                <a:ext cx="3463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put penna 18">
                <a:extLst>
                  <a:ext uri="{FF2B5EF4-FFF2-40B4-BE49-F238E27FC236}">
                    <a16:creationId xmlns:a16="http://schemas.microsoft.com/office/drawing/2014/main" id="{D0294226-708F-741D-4E2A-350102C3C806}"/>
                  </a:ext>
                </a:extLst>
              </p14:cNvPr>
              <p14:cNvContentPartPr/>
              <p14:nvPr/>
            </p14:nvContentPartPr>
            <p14:xfrm>
              <a:off x="5996625" y="1017672"/>
              <a:ext cx="139320" cy="4320"/>
            </p14:xfrm>
          </p:contentPart>
        </mc:Choice>
        <mc:Fallback xmlns="">
          <p:pic>
            <p:nvPicPr>
              <p:cNvPr id="19" name="Input penna 18">
                <a:extLst>
                  <a:ext uri="{FF2B5EF4-FFF2-40B4-BE49-F238E27FC236}">
                    <a16:creationId xmlns:a16="http://schemas.microsoft.com/office/drawing/2014/main" id="{D0294226-708F-741D-4E2A-350102C3C806}"/>
                  </a:ext>
                </a:extLst>
              </p:cNvPr>
              <p:cNvPicPr/>
              <p:nvPr/>
            </p:nvPicPr>
            <p:blipFill>
              <a:blip r:embed="rId11"/>
              <a:stretch>
                <a:fillRect/>
              </a:stretch>
            </p:blipFill>
            <p:spPr>
              <a:xfrm>
                <a:off x="5978985" y="982032"/>
                <a:ext cx="174960" cy="75960"/>
              </a:xfrm>
              <a:prstGeom prst="rect">
                <a:avLst/>
              </a:prstGeom>
            </p:spPr>
          </p:pic>
        </mc:Fallback>
      </mc:AlternateContent>
      <p:sp>
        <p:nvSpPr>
          <p:cNvPr id="21" name="CasellaDiTesto 20">
            <a:extLst>
              <a:ext uri="{FF2B5EF4-FFF2-40B4-BE49-F238E27FC236}">
                <a16:creationId xmlns:a16="http://schemas.microsoft.com/office/drawing/2014/main" id="{BF2D46D8-78B0-13E6-2235-A4DF1C8A5E93}"/>
              </a:ext>
            </a:extLst>
          </p:cNvPr>
          <p:cNvSpPr txBox="1"/>
          <p:nvPr/>
        </p:nvSpPr>
        <p:spPr>
          <a:xfrm>
            <a:off x="2514598" y="4376142"/>
            <a:ext cx="4469132" cy="553998"/>
          </a:xfrm>
          <a:prstGeom prst="rect">
            <a:avLst/>
          </a:prstGeom>
          <a:noFill/>
        </p:spPr>
        <p:txBody>
          <a:bodyPr wrap="square" rtlCol="0">
            <a:spAutoFit/>
          </a:bodyPr>
          <a:lstStyle/>
          <a:p>
            <a:pPr marL="285750" indent="-285750">
              <a:buFont typeface="Arial" panose="020B0604020202020204" pitchFamily="34" charset="0"/>
              <a:buChar char="•"/>
            </a:pPr>
            <a:r>
              <a:rPr lang="it-IT" sz="1000" dirty="0"/>
              <a:t>The </a:t>
            </a:r>
            <a:r>
              <a:rPr lang="it-IT" sz="1000" dirty="0" err="1"/>
              <a:t>signal</a:t>
            </a:r>
            <a:r>
              <a:rPr lang="it-IT" sz="1000" dirty="0"/>
              <a:t> </a:t>
            </a:r>
            <a:r>
              <a:rPr lang="it-IT" sz="1000" dirty="0" err="1"/>
              <a:t>that</a:t>
            </a:r>
            <a:r>
              <a:rPr lang="it-IT" sz="1000" dirty="0"/>
              <a:t> </a:t>
            </a:r>
            <a:r>
              <a:rPr lang="it-IT" sz="1000" dirty="0" err="1"/>
              <a:t>we</a:t>
            </a:r>
            <a:r>
              <a:rPr lang="it-IT" sz="1000" dirty="0"/>
              <a:t> are </a:t>
            </a:r>
            <a:r>
              <a:rPr lang="it-IT" sz="1000" dirty="0" err="1"/>
              <a:t>trying</a:t>
            </a:r>
            <a:r>
              <a:rPr lang="it-IT" sz="1000" dirty="0"/>
              <a:t> to </a:t>
            </a:r>
            <a:r>
              <a:rPr lang="it-IT" sz="1000" dirty="0" err="1"/>
              <a:t>recover</a:t>
            </a:r>
            <a:r>
              <a:rPr lang="it-IT" sz="1000" dirty="0"/>
              <a:t> </a:t>
            </a:r>
            <a:r>
              <a:rPr lang="it-IT" sz="1000" dirty="0" err="1"/>
              <a:t>is</a:t>
            </a:r>
            <a:r>
              <a:rPr lang="it-IT" sz="1000" dirty="0"/>
              <a:t> </a:t>
            </a:r>
            <a:r>
              <a:rPr lang="it-IT" sz="1000" dirty="0" err="1"/>
              <a:t>located</a:t>
            </a:r>
            <a:r>
              <a:rPr lang="it-IT" sz="1000" dirty="0"/>
              <a:t> </a:t>
            </a:r>
            <a:r>
              <a:rPr lang="it-IT" sz="1000" dirty="0" err="1"/>
              <a:t>near</a:t>
            </a:r>
            <a:r>
              <a:rPr lang="it-IT" sz="1000" dirty="0"/>
              <a:t> 0.2Hz</a:t>
            </a:r>
          </a:p>
          <a:p>
            <a:pPr marL="285750" indent="-285750">
              <a:buFont typeface="Arial" panose="020B0604020202020204" pitchFamily="34" charset="0"/>
              <a:buChar char="•"/>
            </a:pPr>
            <a:r>
              <a:rPr lang="it-IT" sz="1000" dirty="0"/>
              <a:t>In CW mode, due to </a:t>
            </a:r>
            <a:r>
              <a:rPr lang="it-IT" sz="1000" dirty="0" err="1"/>
              <a:t>phase</a:t>
            </a:r>
            <a:r>
              <a:rPr lang="it-IT" sz="1000" dirty="0"/>
              <a:t> </a:t>
            </a:r>
            <a:r>
              <a:rPr lang="it-IT" sz="1000" dirty="0" err="1"/>
              <a:t>noise</a:t>
            </a:r>
            <a:r>
              <a:rPr lang="it-IT" sz="1000" dirty="0"/>
              <a:t>, </a:t>
            </a:r>
            <a:r>
              <a:rPr lang="it-IT" sz="1000" dirty="0" err="1"/>
              <a:t>it</a:t>
            </a:r>
            <a:r>
              <a:rPr lang="it-IT" sz="1000" dirty="0"/>
              <a:t> </a:t>
            </a:r>
            <a:r>
              <a:rPr lang="it-IT" sz="1000" dirty="0" err="1"/>
              <a:t>is</a:t>
            </a:r>
            <a:r>
              <a:rPr lang="it-IT" sz="1000" dirty="0"/>
              <a:t> </a:t>
            </a:r>
            <a:r>
              <a:rPr lang="it-IT" sz="1000" dirty="0" err="1"/>
              <a:t>impossible</a:t>
            </a:r>
            <a:r>
              <a:rPr lang="it-IT" sz="1000" dirty="0"/>
              <a:t> to </a:t>
            </a:r>
            <a:r>
              <a:rPr lang="it-IT" sz="1000" dirty="0" err="1"/>
              <a:t>recover</a:t>
            </a:r>
            <a:r>
              <a:rPr lang="it-IT" sz="1000" dirty="0"/>
              <a:t> the </a:t>
            </a:r>
            <a:r>
              <a:rPr lang="it-IT" sz="1000" dirty="0" err="1"/>
              <a:t>signal</a:t>
            </a:r>
            <a:endParaRPr lang="it-IT" sz="1000" dirty="0"/>
          </a:p>
          <a:p>
            <a:pPr marL="285750" indent="-285750">
              <a:buFont typeface="Arial" panose="020B0604020202020204" pitchFamily="34" charset="0"/>
              <a:buChar char="•"/>
            </a:pPr>
            <a:r>
              <a:rPr lang="it-IT" sz="1000" dirty="0"/>
              <a:t>In Low IF CW mode, the </a:t>
            </a:r>
            <a:r>
              <a:rPr lang="it-IT" sz="1000" dirty="0" err="1"/>
              <a:t>signal</a:t>
            </a:r>
            <a:r>
              <a:rPr lang="it-IT" sz="1000" dirty="0"/>
              <a:t> </a:t>
            </a:r>
            <a:r>
              <a:rPr lang="it-IT" sz="1000" dirty="0" err="1"/>
              <a:t>is</a:t>
            </a:r>
            <a:r>
              <a:rPr lang="it-IT" sz="1000" dirty="0"/>
              <a:t> </a:t>
            </a:r>
            <a:r>
              <a:rPr lang="it-IT" sz="1000" dirty="0" err="1"/>
              <a:t>perfectly</a:t>
            </a:r>
            <a:r>
              <a:rPr lang="it-IT" sz="1000" dirty="0"/>
              <a:t> </a:t>
            </a:r>
            <a:r>
              <a:rPr lang="it-IT" sz="1000" dirty="0" err="1"/>
              <a:t>visible</a:t>
            </a:r>
            <a:r>
              <a:rPr lang="it-IT" sz="1000" dirty="0"/>
              <a:t>!</a:t>
            </a:r>
          </a:p>
        </p:txBody>
      </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BD85279A-B6E3-7710-5A39-1FF1F87B1C39}"/>
                  </a:ext>
                </a:extLst>
              </p:cNvPr>
              <p:cNvSpPr txBox="1"/>
              <p:nvPr/>
            </p:nvSpPr>
            <p:spPr>
              <a:xfrm>
                <a:off x="256034" y="385020"/>
                <a:ext cx="6457186" cy="430887"/>
              </a:xfrm>
              <a:prstGeom prst="rect">
                <a:avLst/>
              </a:prstGeom>
              <a:noFill/>
            </p:spPr>
            <p:txBody>
              <a:bodyPr wrap="square" rtlCol="0">
                <a:spAutoFit/>
              </a:bodyPr>
              <a:lstStyle/>
              <a:p>
                <a:pPr marL="285750" indent="-285750">
                  <a:buFont typeface="Arial" panose="020B0604020202020204" pitchFamily="34" charset="0"/>
                  <a:buChar char="•"/>
                </a:pPr>
                <a:r>
                  <a:rPr lang="en-US" sz="1100" b="0" i="0" dirty="0">
                    <a:effectLst/>
                    <a:latin typeface="+mj-lt"/>
                  </a:rPr>
                  <a:t>The phase difference between the I and the Q signals contains information about the range variation of the target. </a:t>
                </a:r>
                <a14:m>
                  <m:oMath xmlns:m="http://schemas.openxmlformats.org/officeDocument/2006/math">
                    <m:r>
                      <a:rPr lang="it-IT" sz="1100" b="0" i="1" smtClean="0">
                        <a:effectLst/>
                        <a:latin typeface="Cambria Math" panose="02040503050406030204" pitchFamily="18" charset="0"/>
                      </a:rPr>
                      <m:t>𝑅</m:t>
                    </m:r>
                    <m:r>
                      <a:rPr lang="it-IT" sz="1100" b="0" i="1" smtClean="0">
                        <a:effectLst/>
                        <a:latin typeface="Cambria Math" panose="02040503050406030204" pitchFamily="18" charset="0"/>
                      </a:rPr>
                      <m:t>(</m:t>
                    </m:r>
                    <m:r>
                      <a:rPr lang="it-IT" sz="1100" b="0" i="1" smtClean="0">
                        <a:effectLst/>
                        <a:latin typeface="Cambria Math" panose="02040503050406030204" pitchFamily="18" charset="0"/>
                      </a:rPr>
                      <m:t>𝑡</m:t>
                    </m:r>
                    <m:r>
                      <a:rPr lang="it-IT" sz="1100" b="0" i="1" smtClean="0">
                        <a:effectLst/>
                        <a:latin typeface="Cambria Math" panose="02040503050406030204" pitchFamily="18" charset="0"/>
                      </a:rPr>
                      <m:t>)=</m:t>
                    </m:r>
                    <m:r>
                      <a:rPr lang="it-IT" sz="1100" b="0" i="1" smtClean="0">
                        <a:effectLst/>
                        <a:latin typeface="Cambria Math" panose="02040503050406030204" pitchFamily="18" charset="0"/>
                      </a:rPr>
                      <m:t>𝑐</m:t>
                    </m:r>
                    <m:r>
                      <a:rPr lang="it-IT" sz="1100" b="0" i="1" smtClean="0">
                        <a:effectLst/>
                        <a:latin typeface="Cambria Math" panose="02040503050406030204" pitchFamily="18" charset="0"/>
                      </a:rPr>
                      <m:t>/(4</m:t>
                    </m:r>
                    <m:r>
                      <a:rPr lang="it-IT" sz="1100" b="0" i="1" smtClean="0">
                        <a:effectLst/>
                        <a:latin typeface="Cambria Math" panose="02040503050406030204" pitchFamily="18" charset="0"/>
                        <a:ea typeface="Cambria Math" panose="02040503050406030204" pitchFamily="18" charset="0"/>
                      </a:rPr>
                      <m:t>𝜋</m:t>
                    </m:r>
                    <m:sSub>
                      <m:sSubPr>
                        <m:ctrlPr>
                          <a:rPr lang="it-IT" sz="1100" b="0" i="1" smtClean="0">
                            <a:effectLst/>
                            <a:latin typeface="Cambria Math" panose="02040503050406030204" pitchFamily="18" charset="0"/>
                            <a:ea typeface="Cambria Math" panose="02040503050406030204" pitchFamily="18" charset="0"/>
                          </a:rPr>
                        </m:ctrlPr>
                      </m:sSubPr>
                      <m:e>
                        <m:r>
                          <a:rPr lang="it-IT" sz="1100" b="0" i="1" smtClean="0">
                            <a:effectLst/>
                            <a:latin typeface="Cambria Math" panose="02040503050406030204" pitchFamily="18" charset="0"/>
                            <a:ea typeface="Cambria Math" panose="02040503050406030204" pitchFamily="18" charset="0"/>
                          </a:rPr>
                          <m:t>𝑓</m:t>
                        </m:r>
                      </m:e>
                      <m:sub>
                        <m:r>
                          <a:rPr lang="it-IT" sz="1100" b="0" i="1" smtClean="0">
                            <a:effectLst/>
                            <a:latin typeface="Cambria Math" panose="02040503050406030204" pitchFamily="18" charset="0"/>
                            <a:ea typeface="Cambria Math" panose="02040503050406030204" pitchFamily="18" charset="0"/>
                          </a:rPr>
                          <m:t>𝑐</m:t>
                        </m:r>
                      </m:sub>
                    </m:sSub>
                    <m:r>
                      <a:rPr lang="it-IT" sz="1100" b="0" i="1" smtClean="0">
                        <a:effectLst/>
                        <a:latin typeface="Cambria Math" panose="02040503050406030204" pitchFamily="18" charset="0"/>
                        <a:ea typeface="Cambria Math" panose="02040503050406030204" pitchFamily="18" charset="0"/>
                      </a:rPr>
                      <m:t>)</m:t>
                    </m:r>
                    <m:r>
                      <a:rPr lang="it-IT" sz="1100" b="0" i="1" smtClean="0">
                        <a:effectLst/>
                        <a:latin typeface="Cambria Math" panose="02040503050406030204" pitchFamily="18" charset="0"/>
                        <a:ea typeface="Cambria Math" panose="02040503050406030204" pitchFamily="18" charset="0"/>
                      </a:rPr>
                      <m:t>𝜑</m:t>
                    </m:r>
                    <m:r>
                      <a:rPr lang="it-IT" sz="1100" b="0" i="1" smtClean="0">
                        <a:effectLst/>
                        <a:latin typeface="Cambria Math" panose="02040503050406030204" pitchFamily="18" charset="0"/>
                        <a:ea typeface="Cambria Math" panose="02040503050406030204" pitchFamily="18" charset="0"/>
                      </a:rPr>
                      <m:t>(</m:t>
                    </m:r>
                    <m:r>
                      <a:rPr lang="it-IT" sz="1100" b="0" i="1" smtClean="0">
                        <a:effectLst/>
                        <a:latin typeface="Cambria Math" panose="02040503050406030204" pitchFamily="18" charset="0"/>
                        <a:ea typeface="Cambria Math" panose="02040503050406030204" pitchFamily="18" charset="0"/>
                      </a:rPr>
                      <m:t>𝑡</m:t>
                    </m:r>
                    <m:r>
                      <a:rPr lang="it-IT" sz="1100" b="0" i="1" smtClean="0">
                        <a:effectLst/>
                        <a:latin typeface="Cambria Math" panose="02040503050406030204" pitchFamily="18" charset="0"/>
                        <a:ea typeface="Cambria Math" panose="02040503050406030204" pitchFamily="18" charset="0"/>
                      </a:rPr>
                      <m:t>)</m:t>
                    </m:r>
                  </m:oMath>
                </a14:m>
                <a:endParaRPr lang="it-IT" sz="1100" dirty="0">
                  <a:latin typeface="+mj-lt"/>
                </a:endParaRPr>
              </a:p>
            </p:txBody>
          </p:sp>
        </mc:Choice>
        <mc:Fallback xmlns="">
          <p:sp>
            <p:nvSpPr>
              <p:cNvPr id="22" name="CasellaDiTesto 21">
                <a:extLst>
                  <a:ext uri="{FF2B5EF4-FFF2-40B4-BE49-F238E27FC236}">
                    <a16:creationId xmlns:a16="http://schemas.microsoft.com/office/drawing/2014/main" id="{BD85279A-B6E3-7710-5A39-1FF1F87B1C39}"/>
                  </a:ext>
                </a:extLst>
              </p:cNvPr>
              <p:cNvSpPr txBox="1">
                <a:spLocks noRot="1" noChangeAspect="1" noMove="1" noResize="1" noEditPoints="1" noAdjustHandles="1" noChangeArrowheads="1" noChangeShapeType="1" noTextEdit="1"/>
              </p:cNvSpPr>
              <p:nvPr/>
            </p:nvSpPr>
            <p:spPr>
              <a:xfrm>
                <a:off x="256034" y="385020"/>
                <a:ext cx="6457186" cy="430887"/>
              </a:xfrm>
              <a:prstGeom prst="rect">
                <a:avLst/>
              </a:prstGeom>
              <a:blipFill>
                <a:blip r:embed="rId12"/>
                <a:stretch>
                  <a:fillRect t="-1408" b="-8451"/>
                </a:stretch>
              </a:blipFill>
            </p:spPr>
            <p:txBody>
              <a:bodyPr/>
              <a:lstStyle/>
              <a:p>
                <a:r>
                  <a:rPr lang="it-IT">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8" name="Rettangolo 7">
            <a:extLst>
              <a:ext uri="{FF2B5EF4-FFF2-40B4-BE49-F238E27FC236}">
                <a16:creationId xmlns:a16="http://schemas.microsoft.com/office/drawing/2014/main" id="{B304E8A6-A1E4-95D7-8917-3225F90ED858}"/>
              </a:ext>
            </a:extLst>
          </p:cNvPr>
          <p:cNvSpPr/>
          <p:nvPr/>
        </p:nvSpPr>
        <p:spPr>
          <a:xfrm>
            <a:off x="219938" y="195283"/>
            <a:ext cx="722417" cy="856716"/>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8" name="Google Shape;358;p41"/>
          <p:cNvSpPr txBox="1"/>
          <p:nvPr/>
        </p:nvSpPr>
        <p:spPr>
          <a:xfrm>
            <a:off x="945356" y="798424"/>
            <a:ext cx="3940650" cy="253575"/>
          </a:xfrm>
          <a:prstGeom prst="rect">
            <a:avLst/>
          </a:prstGeom>
          <a:noFill/>
          <a:ln>
            <a:noFill/>
          </a:ln>
        </p:spPr>
        <p:txBody>
          <a:bodyPr spcFirstLastPara="1" wrap="square" lIns="67500" tIns="33750" rIns="67500" bIns="33750" anchor="t" anchorCtr="0">
            <a:noAutofit/>
          </a:bodyPr>
          <a:lstStyle/>
          <a:p>
            <a:pPr>
              <a:spcBef>
                <a:spcPts val="0"/>
              </a:spcBef>
              <a:spcAft>
                <a:spcPts val="0"/>
              </a:spcAft>
            </a:pPr>
            <a:endParaRPr sz="1350" b="1" dirty="0">
              <a:solidFill>
                <a:srgbClr val="000000"/>
              </a:solidFill>
              <a:latin typeface="Arial"/>
              <a:ea typeface="Arial"/>
              <a:cs typeface="Arial"/>
              <a:sym typeface="Arial"/>
            </a:endParaRPr>
          </a:p>
        </p:txBody>
      </p:sp>
      <p:sp>
        <p:nvSpPr>
          <p:cNvPr id="359" name="Google Shape;359;p41"/>
          <p:cNvSpPr txBox="1"/>
          <p:nvPr/>
        </p:nvSpPr>
        <p:spPr>
          <a:xfrm>
            <a:off x="219938" y="3028819"/>
            <a:ext cx="5015700" cy="1185300"/>
          </a:xfrm>
          <a:prstGeom prst="rect">
            <a:avLst/>
          </a:prstGeom>
          <a:solidFill>
            <a:schemeClr val="lt1"/>
          </a:solidFill>
          <a:ln>
            <a:noFill/>
          </a:ln>
        </p:spPr>
        <p:txBody>
          <a:bodyPr spcFirstLastPara="1" wrap="square" lIns="68569" tIns="68569" rIns="68569" bIns="68569" anchor="t" anchorCtr="0">
            <a:noAutofit/>
          </a:bodyPr>
          <a:lstStyle/>
          <a:p>
            <a:pPr>
              <a:spcBef>
                <a:spcPts val="0"/>
              </a:spcBef>
              <a:spcAft>
                <a:spcPts val="0"/>
              </a:spcAft>
            </a:pPr>
            <a:endParaRPr/>
          </a:p>
        </p:txBody>
      </p:sp>
      <p:sp>
        <p:nvSpPr>
          <p:cNvPr id="360" name="Google Shape;360;p41"/>
          <p:cNvSpPr txBox="1"/>
          <p:nvPr/>
        </p:nvSpPr>
        <p:spPr>
          <a:xfrm>
            <a:off x="144807" y="2139312"/>
            <a:ext cx="1829475" cy="253575"/>
          </a:xfrm>
          <a:prstGeom prst="rect">
            <a:avLst/>
          </a:prstGeom>
          <a:noFill/>
          <a:ln>
            <a:noFill/>
          </a:ln>
        </p:spPr>
        <p:txBody>
          <a:bodyPr spcFirstLastPara="1" wrap="square" lIns="68569" tIns="68569" rIns="68569" bIns="68569" anchor="t" anchorCtr="0">
            <a:noAutofit/>
          </a:bodyPr>
          <a:lstStyle/>
          <a:p>
            <a:pPr algn="ctr">
              <a:spcBef>
                <a:spcPts val="0"/>
              </a:spcBef>
              <a:spcAft>
                <a:spcPts val="0"/>
              </a:spcAft>
            </a:pPr>
            <a:r>
              <a:rPr lang="en" sz="900" dirty="0"/>
              <a:t>Larger value carrier frequency</a:t>
            </a:r>
            <a:endParaRPr sz="900" dirty="0"/>
          </a:p>
        </p:txBody>
      </p:sp>
      <p:sp>
        <p:nvSpPr>
          <p:cNvPr id="361" name="Google Shape;361;p41"/>
          <p:cNvSpPr txBox="1"/>
          <p:nvPr/>
        </p:nvSpPr>
        <p:spPr>
          <a:xfrm>
            <a:off x="2328297" y="2137251"/>
            <a:ext cx="1644525" cy="253575"/>
          </a:xfrm>
          <a:prstGeom prst="rect">
            <a:avLst/>
          </a:prstGeom>
          <a:noFill/>
          <a:ln>
            <a:noFill/>
          </a:ln>
        </p:spPr>
        <p:txBody>
          <a:bodyPr spcFirstLastPara="1" wrap="square" lIns="68569" tIns="68569" rIns="68569" bIns="68569" anchor="t" anchorCtr="0">
            <a:noAutofit/>
          </a:bodyPr>
          <a:lstStyle/>
          <a:p>
            <a:pPr algn="ctr">
              <a:spcBef>
                <a:spcPts val="0"/>
              </a:spcBef>
              <a:spcAft>
                <a:spcPts val="0"/>
              </a:spcAft>
            </a:pPr>
            <a:r>
              <a:rPr lang="en" sz="900" dirty="0">
                <a:solidFill>
                  <a:schemeClr val="dk1"/>
                </a:solidFill>
              </a:rPr>
              <a:t>Lower value carrier frequency</a:t>
            </a:r>
            <a:endParaRPr sz="900" dirty="0"/>
          </a:p>
        </p:txBody>
      </p:sp>
      <mc:AlternateContent xmlns:mc="http://schemas.openxmlformats.org/markup-compatibility/2006" xmlns:a14="http://schemas.microsoft.com/office/drawing/2010/main">
        <mc:Choice Requires="a14">
          <p:sp>
            <p:nvSpPr>
              <p:cNvPr id="362" name="Google Shape;362;p41"/>
              <p:cNvSpPr txBox="1"/>
              <p:nvPr/>
            </p:nvSpPr>
            <p:spPr>
              <a:xfrm>
                <a:off x="3892395" y="394994"/>
                <a:ext cx="2965605" cy="335700"/>
              </a:xfrm>
              <a:prstGeom prst="rect">
                <a:avLst/>
              </a:prstGeom>
              <a:noFill/>
              <a:ln>
                <a:noFill/>
              </a:ln>
            </p:spPr>
            <p:txBody>
              <a:bodyPr spcFirstLastPara="1" wrap="square" lIns="68569" tIns="68569" rIns="68569" bIns="68569" anchor="t" anchorCtr="0">
                <a:noAutofit/>
              </a:bodyPr>
              <a:lstStyle/>
              <a:p>
                <a:pPr marL="557213" indent="-214313">
                  <a:spcBef>
                    <a:spcPts val="0"/>
                  </a:spcBef>
                  <a:spcAft>
                    <a:spcPts val="750"/>
                  </a:spcAft>
                  <a:buFont typeface="Arial" panose="020B0604020202020204" pitchFamily="34" charset="0"/>
                  <a:buChar char="•"/>
                </a:pPr>
                <a:r>
                  <a:rPr lang="en" sz="1200" dirty="0">
                    <a:solidFill>
                      <a:schemeClr val="dk1"/>
                    </a:solidFill>
                  </a:rPr>
                  <a:t>The carrier frequency has been modified only in the signal processing part.</a:t>
                </a:r>
              </a:p>
              <a:p>
                <a:pPr marL="557213" indent="-214313">
                  <a:spcAft>
                    <a:spcPts val="750"/>
                  </a:spcAft>
                  <a:buFont typeface="Arial" panose="020B0604020202020204" pitchFamily="34" charset="0"/>
                  <a:buChar char="•"/>
                </a:pPr>
                <a:r>
                  <a:rPr lang="en-US" sz="1200" dirty="0">
                    <a:solidFill>
                      <a:schemeClr val="dk1"/>
                    </a:solidFill>
                  </a:rPr>
                  <a:t>The velocity measured with the Doppler shift </a:t>
                </a:r>
                <a14:m>
                  <m:oMath xmlns:m="http://schemas.openxmlformats.org/officeDocument/2006/math">
                    <m:r>
                      <a:rPr lang="en-US" sz="1200" i="1">
                        <a:solidFill>
                          <a:schemeClr val="dk1"/>
                        </a:solidFill>
                        <a:latin typeface="Cambria Math" panose="02040503050406030204" pitchFamily="18" charset="0"/>
                        <a:ea typeface="Cambria Math" panose="02040503050406030204" pitchFamily="18" charset="0"/>
                      </a:rPr>
                      <m:t>∆</m:t>
                    </m:r>
                    <m:r>
                      <a:rPr lang="it-IT" sz="1200" i="1">
                        <a:solidFill>
                          <a:schemeClr val="dk1"/>
                        </a:solidFill>
                        <a:latin typeface="Cambria Math" panose="02040503050406030204" pitchFamily="18" charset="0"/>
                        <a:ea typeface="Cambria Math" panose="02040503050406030204" pitchFamily="18" charset="0"/>
                      </a:rPr>
                      <m:t>𝑣</m:t>
                    </m:r>
                    <m:r>
                      <a:rPr lang="it-IT" sz="1200" i="1">
                        <a:solidFill>
                          <a:schemeClr val="dk1"/>
                        </a:solidFill>
                        <a:latin typeface="Cambria Math" panose="02040503050406030204" pitchFamily="18" charset="0"/>
                        <a:ea typeface="Cambria Math" panose="02040503050406030204" pitchFamily="18" charset="0"/>
                      </a:rPr>
                      <m:t>=</m:t>
                    </m:r>
                    <m:f>
                      <m:fPr>
                        <m:ctrlPr>
                          <a:rPr lang="it-IT" sz="1200" i="1">
                            <a:solidFill>
                              <a:schemeClr val="dk1"/>
                            </a:solidFill>
                            <a:latin typeface="Cambria Math" panose="02040503050406030204" pitchFamily="18" charset="0"/>
                            <a:ea typeface="Cambria Math" panose="02040503050406030204" pitchFamily="18" charset="0"/>
                          </a:rPr>
                        </m:ctrlPr>
                      </m:fPr>
                      <m:num>
                        <m:r>
                          <a:rPr lang="it-IT" sz="1200" i="1">
                            <a:solidFill>
                              <a:schemeClr val="dk1"/>
                            </a:solidFill>
                            <a:latin typeface="Cambria Math" panose="02040503050406030204" pitchFamily="18" charset="0"/>
                            <a:ea typeface="Cambria Math" panose="02040503050406030204" pitchFamily="18" charset="0"/>
                          </a:rPr>
                          <m:t>𝑐</m:t>
                        </m:r>
                      </m:num>
                      <m:den>
                        <m:sSub>
                          <m:sSubPr>
                            <m:ctrlPr>
                              <a:rPr lang="it-IT" sz="1200" i="1">
                                <a:solidFill>
                                  <a:schemeClr val="dk1"/>
                                </a:solidFill>
                                <a:latin typeface="Cambria Math" panose="02040503050406030204" pitchFamily="18" charset="0"/>
                                <a:ea typeface="Cambria Math" panose="02040503050406030204" pitchFamily="18" charset="0"/>
                              </a:rPr>
                            </m:ctrlPr>
                          </m:sSubPr>
                          <m:e>
                            <m:r>
                              <a:rPr lang="it-IT" sz="1200" i="1">
                                <a:solidFill>
                                  <a:schemeClr val="dk1"/>
                                </a:solidFill>
                                <a:latin typeface="Cambria Math" panose="02040503050406030204" pitchFamily="18" charset="0"/>
                                <a:ea typeface="Cambria Math" panose="02040503050406030204" pitchFamily="18" charset="0"/>
                              </a:rPr>
                              <m:t>2</m:t>
                            </m:r>
                            <m:r>
                              <a:rPr lang="it-IT" sz="1200" i="1">
                                <a:solidFill>
                                  <a:schemeClr val="dk1"/>
                                </a:solidFill>
                                <a:latin typeface="Cambria Math" panose="02040503050406030204" pitchFamily="18" charset="0"/>
                                <a:ea typeface="Cambria Math" panose="02040503050406030204" pitchFamily="18" charset="0"/>
                              </a:rPr>
                              <m:t>𝑓</m:t>
                            </m:r>
                          </m:e>
                          <m:sub>
                            <m:r>
                              <a:rPr lang="it-IT" sz="1200" i="1">
                                <a:solidFill>
                                  <a:schemeClr val="dk1"/>
                                </a:solidFill>
                                <a:latin typeface="Cambria Math" panose="02040503050406030204" pitchFamily="18" charset="0"/>
                                <a:ea typeface="Cambria Math" panose="02040503050406030204" pitchFamily="18" charset="0"/>
                              </a:rPr>
                              <m:t>𝑐</m:t>
                            </m:r>
                          </m:sub>
                        </m:sSub>
                      </m:den>
                    </m:f>
                    <m:sSub>
                      <m:sSubPr>
                        <m:ctrlPr>
                          <a:rPr lang="it-IT" sz="1200" i="1">
                            <a:solidFill>
                              <a:schemeClr val="dk1"/>
                            </a:solidFill>
                            <a:latin typeface="Cambria Math" panose="02040503050406030204" pitchFamily="18" charset="0"/>
                            <a:ea typeface="Cambria Math" panose="02040503050406030204" pitchFamily="18" charset="0"/>
                          </a:rPr>
                        </m:ctrlPr>
                      </m:sSubPr>
                      <m:e>
                        <m:r>
                          <a:rPr lang="it-IT" sz="1200" i="1">
                            <a:solidFill>
                              <a:schemeClr val="dk1"/>
                            </a:solidFill>
                            <a:latin typeface="Cambria Math" panose="02040503050406030204" pitchFamily="18" charset="0"/>
                            <a:ea typeface="Cambria Math" panose="02040503050406030204" pitchFamily="18" charset="0"/>
                          </a:rPr>
                          <m:t>𝑓</m:t>
                        </m:r>
                      </m:e>
                      <m:sub>
                        <m:r>
                          <a:rPr lang="it-IT" sz="1200" i="1">
                            <a:solidFill>
                              <a:schemeClr val="dk1"/>
                            </a:solidFill>
                            <a:latin typeface="Cambria Math" panose="02040503050406030204" pitchFamily="18" charset="0"/>
                            <a:ea typeface="Cambria Math" panose="02040503050406030204" pitchFamily="18" charset="0"/>
                          </a:rPr>
                          <m:t>𝐷</m:t>
                        </m:r>
                      </m:sub>
                    </m:sSub>
                    <m:r>
                      <a:rPr lang="it-IT" sz="1200" b="0" i="0" smtClean="0">
                        <a:solidFill>
                          <a:schemeClr val="dk1"/>
                        </a:solidFill>
                        <a:latin typeface="Cambria Math" panose="02040503050406030204" pitchFamily="18" charset="0"/>
                        <a:ea typeface="Cambria Math" panose="02040503050406030204" pitchFamily="18" charset="0"/>
                      </a:rPr>
                      <m:t>,</m:t>
                    </m:r>
                  </m:oMath>
                </a14:m>
                <a:r>
                  <a:rPr lang="en-US" sz="1200" dirty="0">
                    <a:solidFill>
                      <a:schemeClr val="dk1"/>
                    </a:solidFill>
                  </a:rPr>
                  <a:t> </a:t>
                </a:r>
                <a14:m>
                  <m:oMath xmlns:m="http://schemas.openxmlformats.org/officeDocument/2006/math">
                    <m:sSub>
                      <m:sSubPr>
                        <m:ctrlPr>
                          <a:rPr lang="en-US" sz="1200" i="1">
                            <a:solidFill>
                              <a:schemeClr val="dk1"/>
                            </a:solidFill>
                            <a:latin typeface="Cambria Math" panose="02040503050406030204" pitchFamily="18" charset="0"/>
                          </a:rPr>
                        </m:ctrlPr>
                      </m:sSubPr>
                      <m:e>
                        <m:r>
                          <a:rPr lang="it-IT" sz="1200" i="1">
                            <a:solidFill>
                              <a:schemeClr val="dk1"/>
                            </a:solidFill>
                            <a:latin typeface="Cambria Math" panose="02040503050406030204" pitchFamily="18" charset="0"/>
                          </a:rPr>
                          <m:t>𝑓</m:t>
                        </m:r>
                      </m:e>
                      <m:sub>
                        <m:r>
                          <a:rPr lang="it-IT" sz="1200" i="1">
                            <a:solidFill>
                              <a:schemeClr val="dk1"/>
                            </a:solidFill>
                            <a:latin typeface="Cambria Math" panose="02040503050406030204" pitchFamily="18" charset="0"/>
                          </a:rPr>
                          <m:t>𝐷</m:t>
                        </m:r>
                      </m:sub>
                    </m:sSub>
                  </m:oMath>
                </a14:m>
                <a:r>
                  <a:rPr lang="en-US" sz="1200" dirty="0">
                    <a:solidFill>
                      <a:schemeClr val="dk1"/>
                    </a:solidFill>
                  </a:rPr>
                  <a:t> is the Doppler shift,  </a:t>
                </a:r>
                <a14:m>
                  <m:oMath xmlns:m="http://schemas.openxmlformats.org/officeDocument/2006/math">
                    <m:sSub>
                      <m:sSubPr>
                        <m:ctrlPr>
                          <a:rPr lang="it-IT" sz="1200" i="1">
                            <a:solidFill>
                              <a:schemeClr val="dk1"/>
                            </a:solidFill>
                            <a:latin typeface="Cambria Math" panose="02040503050406030204" pitchFamily="18" charset="0"/>
                            <a:ea typeface="Cambria Math" panose="02040503050406030204" pitchFamily="18" charset="0"/>
                          </a:rPr>
                        </m:ctrlPr>
                      </m:sSubPr>
                      <m:e>
                        <m:r>
                          <a:rPr lang="it-IT" sz="1200" i="1">
                            <a:solidFill>
                              <a:schemeClr val="dk1"/>
                            </a:solidFill>
                            <a:latin typeface="Cambria Math" panose="02040503050406030204" pitchFamily="18" charset="0"/>
                            <a:ea typeface="Cambria Math" panose="02040503050406030204" pitchFamily="18" charset="0"/>
                          </a:rPr>
                          <m:t>𝑓</m:t>
                        </m:r>
                      </m:e>
                      <m:sub>
                        <m:r>
                          <a:rPr lang="it-IT" sz="1200" i="1">
                            <a:solidFill>
                              <a:schemeClr val="dk1"/>
                            </a:solidFill>
                            <a:latin typeface="Cambria Math" panose="02040503050406030204" pitchFamily="18" charset="0"/>
                            <a:ea typeface="Cambria Math" panose="02040503050406030204" pitchFamily="18" charset="0"/>
                          </a:rPr>
                          <m:t>𝑐</m:t>
                        </m:r>
                      </m:sub>
                    </m:sSub>
                  </m:oMath>
                </a14:m>
                <a:r>
                  <a:rPr lang="en-US" sz="1200" dirty="0">
                    <a:solidFill>
                      <a:schemeClr val="dk1"/>
                    </a:solidFill>
                  </a:rPr>
                  <a:t> carrier frequency</a:t>
                </a:r>
                <a:endParaRPr sz="1200" dirty="0">
                  <a:solidFill>
                    <a:schemeClr val="dk1"/>
                  </a:solidFill>
                </a:endParaRPr>
              </a:p>
            </p:txBody>
          </p:sp>
        </mc:Choice>
        <mc:Fallback xmlns="">
          <p:sp>
            <p:nvSpPr>
              <p:cNvPr id="362" name="Google Shape;362;p41"/>
              <p:cNvSpPr txBox="1">
                <a:spLocks noRot="1" noChangeAspect="1" noMove="1" noResize="1" noEditPoints="1" noAdjustHandles="1" noChangeArrowheads="1" noChangeShapeType="1" noTextEdit="1"/>
              </p:cNvSpPr>
              <p:nvPr/>
            </p:nvSpPr>
            <p:spPr>
              <a:xfrm>
                <a:off x="3892395" y="394994"/>
                <a:ext cx="2965605" cy="335700"/>
              </a:xfrm>
              <a:prstGeom prst="rect">
                <a:avLst/>
              </a:prstGeom>
              <a:blipFill>
                <a:blip r:embed="rId3"/>
                <a:stretch>
                  <a:fillRect r="-1235" b="-385455"/>
                </a:stretch>
              </a:blipFill>
              <a:ln>
                <a:noFill/>
              </a:ln>
            </p:spPr>
            <p:txBody>
              <a:bodyPr/>
              <a:lstStyle/>
              <a:p>
                <a:r>
                  <a:rPr lang="it-IT">
                    <a:noFill/>
                  </a:rPr>
                  <a:t> </a:t>
                </a:r>
              </a:p>
            </p:txBody>
          </p:sp>
        </mc:Fallback>
      </mc:AlternateContent>
      <p:pic>
        <p:nvPicPr>
          <p:cNvPr id="363" name="Google Shape;363;p41"/>
          <p:cNvPicPr preferRelativeResize="0"/>
          <p:nvPr/>
        </p:nvPicPr>
        <p:blipFill rotWithShape="1">
          <a:blip r:embed="rId4">
            <a:alphaModFix/>
          </a:blip>
          <a:srcRect r="51267" b="4058"/>
          <a:stretch/>
        </p:blipFill>
        <p:spPr>
          <a:xfrm>
            <a:off x="0" y="414799"/>
            <a:ext cx="2119093" cy="1783571"/>
          </a:xfrm>
          <a:prstGeom prst="rect">
            <a:avLst/>
          </a:prstGeom>
          <a:noFill/>
          <a:ln>
            <a:noFill/>
          </a:ln>
        </p:spPr>
      </p:pic>
      <p:pic>
        <p:nvPicPr>
          <p:cNvPr id="364" name="Google Shape;364;p41"/>
          <p:cNvPicPr preferRelativeResize="0"/>
          <p:nvPr/>
        </p:nvPicPr>
        <p:blipFill rotWithShape="1">
          <a:blip r:embed="rId4">
            <a:alphaModFix/>
          </a:blip>
          <a:srcRect l="49483" r="2460" b="9543"/>
          <a:stretch/>
        </p:blipFill>
        <p:spPr>
          <a:xfrm>
            <a:off x="2119092" y="428821"/>
            <a:ext cx="2013707" cy="1660241"/>
          </a:xfrm>
          <a:prstGeom prst="rect">
            <a:avLst/>
          </a:prstGeom>
          <a:noFill/>
          <a:ln>
            <a:noFill/>
          </a:ln>
        </p:spPr>
      </p:pic>
      <p:sp>
        <p:nvSpPr>
          <p:cNvPr id="365" name="Google Shape;365;p41"/>
          <p:cNvSpPr txBox="1"/>
          <p:nvPr/>
        </p:nvSpPr>
        <p:spPr>
          <a:xfrm>
            <a:off x="219938" y="47776"/>
            <a:ext cx="5153044" cy="239850"/>
          </a:xfrm>
          <a:prstGeom prst="rect">
            <a:avLst/>
          </a:prstGeom>
          <a:noFill/>
          <a:ln>
            <a:noFill/>
          </a:ln>
        </p:spPr>
        <p:txBody>
          <a:bodyPr spcFirstLastPara="1" wrap="square" lIns="68569" tIns="68569" rIns="68569" bIns="68569" anchor="t" anchorCtr="0">
            <a:noAutofit/>
          </a:bodyPr>
          <a:lstStyle/>
          <a:p>
            <a:pPr marL="214313" indent="-214313">
              <a:spcBef>
                <a:spcPts val="0"/>
              </a:spcBef>
              <a:spcAft>
                <a:spcPts val="0"/>
              </a:spcAft>
              <a:buFont typeface="Arial" panose="020B0604020202020204" pitchFamily="34" charset="0"/>
              <a:buChar char="•"/>
            </a:pPr>
            <a:r>
              <a:rPr lang="en" sz="1600" b="1" dirty="0">
                <a:solidFill>
                  <a:srgbClr val="FF0000"/>
                </a:solidFill>
              </a:rPr>
              <a:t>Variation of the Carrier frequency (fc) : </a:t>
            </a:r>
            <a:endParaRPr sz="1600" b="1" dirty="0">
              <a:solidFill>
                <a:srgbClr val="FF0000"/>
              </a:solidFill>
            </a:endParaRPr>
          </a:p>
        </p:txBody>
      </p:sp>
      <p:sp>
        <p:nvSpPr>
          <p:cNvPr id="2" name="Google Shape;378;p42">
            <a:extLst>
              <a:ext uri="{FF2B5EF4-FFF2-40B4-BE49-F238E27FC236}">
                <a16:creationId xmlns:a16="http://schemas.microsoft.com/office/drawing/2014/main" id="{DE5A776F-CC6B-0FDA-63A2-609A9970707D}"/>
              </a:ext>
            </a:extLst>
          </p:cNvPr>
          <p:cNvSpPr txBox="1"/>
          <p:nvPr/>
        </p:nvSpPr>
        <p:spPr>
          <a:xfrm>
            <a:off x="280372" y="2439016"/>
            <a:ext cx="4053336" cy="239850"/>
          </a:xfrm>
          <a:prstGeom prst="rect">
            <a:avLst/>
          </a:prstGeom>
          <a:noFill/>
          <a:ln>
            <a:noFill/>
          </a:ln>
        </p:spPr>
        <p:txBody>
          <a:bodyPr spcFirstLastPara="1" wrap="square" lIns="68569" tIns="68569" rIns="68569" bIns="68569" anchor="t" anchorCtr="0">
            <a:noAutofit/>
          </a:bodyPr>
          <a:lstStyle/>
          <a:p>
            <a:pPr marL="214313" indent="-214313">
              <a:spcBef>
                <a:spcPts val="0"/>
              </a:spcBef>
              <a:spcAft>
                <a:spcPts val="0"/>
              </a:spcAft>
              <a:buFont typeface="Arial" panose="020B0604020202020204" pitchFamily="34" charset="0"/>
              <a:buChar char="•"/>
            </a:pPr>
            <a:r>
              <a:rPr lang="en" sz="1600" b="1" dirty="0">
                <a:solidFill>
                  <a:srgbClr val="FF0000"/>
                </a:solidFill>
              </a:rPr>
              <a:t>Effect of the zero padding:</a:t>
            </a:r>
            <a:endParaRPr sz="1600" b="1" dirty="0">
              <a:solidFill>
                <a:srgbClr val="FF0000"/>
              </a:solidFill>
            </a:endParaRPr>
          </a:p>
        </p:txBody>
      </p:sp>
      <p:sp>
        <p:nvSpPr>
          <p:cNvPr id="3" name="CasellaDiTesto 2">
            <a:extLst>
              <a:ext uri="{FF2B5EF4-FFF2-40B4-BE49-F238E27FC236}">
                <a16:creationId xmlns:a16="http://schemas.microsoft.com/office/drawing/2014/main" id="{EB231D37-596C-DC28-C743-23BC050F0D73}"/>
              </a:ext>
            </a:extLst>
          </p:cNvPr>
          <p:cNvSpPr txBox="1"/>
          <p:nvPr/>
        </p:nvSpPr>
        <p:spPr>
          <a:xfrm>
            <a:off x="2759170" y="2039041"/>
            <a:ext cx="663964" cy="184666"/>
          </a:xfrm>
          <a:prstGeom prst="rect">
            <a:avLst/>
          </a:prstGeom>
          <a:noFill/>
        </p:spPr>
        <p:txBody>
          <a:bodyPr wrap="none" rtlCol="0">
            <a:spAutoFit/>
          </a:bodyPr>
          <a:lstStyle/>
          <a:p>
            <a:r>
              <a:rPr lang="it-IT" sz="600" b="1" dirty="0" err="1"/>
              <a:t>Velocity</a:t>
            </a:r>
            <a:r>
              <a:rPr lang="it-IT" sz="600" b="1" dirty="0"/>
              <a:t>[m/s]</a:t>
            </a:r>
          </a:p>
        </p:txBody>
      </p:sp>
      <p:sp>
        <p:nvSpPr>
          <p:cNvPr id="4" name="Google Shape;373;p42">
            <a:extLst>
              <a:ext uri="{FF2B5EF4-FFF2-40B4-BE49-F238E27FC236}">
                <a16:creationId xmlns:a16="http://schemas.microsoft.com/office/drawing/2014/main" id="{B21849AE-9BF7-F92F-5169-4553604ABBF6}"/>
              </a:ext>
            </a:extLst>
          </p:cNvPr>
          <p:cNvSpPr txBox="1"/>
          <p:nvPr/>
        </p:nvSpPr>
        <p:spPr>
          <a:xfrm>
            <a:off x="144808" y="4524259"/>
            <a:ext cx="1829475" cy="253575"/>
          </a:xfrm>
          <a:prstGeom prst="rect">
            <a:avLst/>
          </a:prstGeom>
          <a:noFill/>
          <a:ln>
            <a:noFill/>
          </a:ln>
        </p:spPr>
        <p:txBody>
          <a:bodyPr spcFirstLastPara="1" wrap="square" lIns="68569" tIns="68569" rIns="68569" bIns="68569" anchor="t" anchorCtr="0">
            <a:noAutofit/>
          </a:bodyPr>
          <a:lstStyle/>
          <a:p>
            <a:pPr algn="ctr">
              <a:spcBef>
                <a:spcPts val="0"/>
              </a:spcBef>
              <a:spcAft>
                <a:spcPts val="0"/>
              </a:spcAft>
            </a:pPr>
            <a:r>
              <a:rPr lang="en" sz="900" dirty="0"/>
              <a:t>No zero padding</a:t>
            </a:r>
            <a:endParaRPr sz="900" dirty="0"/>
          </a:p>
        </p:txBody>
      </p:sp>
      <p:sp>
        <p:nvSpPr>
          <p:cNvPr id="5" name="Google Shape;374;p42">
            <a:extLst>
              <a:ext uri="{FF2B5EF4-FFF2-40B4-BE49-F238E27FC236}">
                <a16:creationId xmlns:a16="http://schemas.microsoft.com/office/drawing/2014/main" id="{C1B9B473-5C1F-C8B9-457D-58165B21CF18}"/>
              </a:ext>
            </a:extLst>
          </p:cNvPr>
          <p:cNvSpPr txBox="1"/>
          <p:nvPr/>
        </p:nvSpPr>
        <p:spPr>
          <a:xfrm>
            <a:off x="2274894" y="4479308"/>
            <a:ext cx="1891350" cy="253575"/>
          </a:xfrm>
          <a:prstGeom prst="rect">
            <a:avLst/>
          </a:prstGeom>
          <a:noFill/>
          <a:ln>
            <a:noFill/>
          </a:ln>
        </p:spPr>
        <p:txBody>
          <a:bodyPr spcFirstLastPara="1" wrap="square" lIns="68569" tIns="68569" rIns="68569" bIns="68569" anchor="t" anchorCtr="0">
            <a:noAutofit/>
          </a:bodyPr>
          <a:lstStyle/>
          <a:p>
            <a:pPr algn="ctr">
              <a:spcBef>
                <a:spcPts val="0"/>
              </a:spcBef>
              <a:spcAft>
                <a:spcPts val="0"/>
              </a:spcAft>
              <a:buClr>
                <a:schemeClr val="dk1"/>
              </a:buClr>
              <a:buSzPts val="1100"/>
            </a:pPr>
            <a:r>
              <a:rPr lang="en" sz="900" dirty="0">
                <a:solidFill>
                  <a:schemeClr val="dk1"/>
                </a:solidFill>
              </a:rPr>
              <a:t>Higher order zero padding (N=4)</a:t>
            </a:r>
            <a:endParaRPr sz="900" dirty="0"/>
          </a:p>
        </p:txBody>
      </p:sp>
      <p:pic>
        <p:nvPicPr>
          <p:cNvPr id="6" name="Google Shape;376;p42">
            <a:extLst>
              <a:ext uri="{FF2B5EF4-FFF2-40B4-BE49-F238E27FC236}">
                <a16:creationId xmlns:a16="http://schemas.microsoft.com/office/drawing/2014/main" id="{6168F695-FCE1-2668-3C91-13F032125486}"/>
              </a:ext>
            </a:extLst>
          </p:cNvPr>
          <p:cNvPicPr preferRelativeResize="0"/>
          <p:nvPr/>
        </p:nvPicPr>
        <p:blipFill rotWithShape="1">
          <a:blip r:embed="rId5">
            <a:alphaModFix/>
          </a:blip>
          <a:srcRect l="2732" r="7388"/>
          <a:stretch/>
        </p:blipFill>
        <p:spPr>
          <a:xfrm>
            <a:off x="0" y="2763630"/>
            <a:ext cx="2147046" cy="1813554"/>
          </a:xfrm>
          <a:prstGeom prst="rect">
            <a:avLst/>
          </a:prstGeom>
          <a:noFill/>
          <a:ln>
            <a:noFill/>
          </a:ln>
        </p:spPr>
      </p:pic>
      <p:pic>
        <p:nvPicPr>
          <p:cNvPr id="7" name="Google Shape;377;p42">
            <a:extLst>
              <a:ext uri="{FF2B5EF4-FFF2-40B4-BE49-F238E27FC236}">
                <a16:creationId xmlns:a16="http://schemas.microsoft.com/office/drawing/2014/main" id="{774AFAFF-1864-BD98-D52C-F11ED1DD7CE3}"/>
              </a:ext>
            </a:extLst>
          </p:cNvPr>
          <p:cNvPicPr preferRelativeResize="0"/>
          <p:nvPr/>
        </p:nvPicPr>
        <p:blipFill rotWithShape="1">
          <a:blip r:embed="rId6">
            <a:alphaModFix/>
          </a:blip>
          <a:srcRect l="806" r="816"/>
          <a:stretch/>
        </p:blipFill>
        <p:spPr>
          <a:xfrm>
            <a:off x="2147046" y="2763630"/>
            <a:ext cx="2147047" cy="1760629"/>
          </a:xfrm>
          <a:prstGeom prst="rect">
            <a:avLst/>
          </a:prstGeom>
          <a:noFill/>
          <a:ln>
            <a:noFill/>
          </a:ln>
        </p:spPr>
      </p:pic>
      <p:sp>
        <p:nvSpPr>
          <p:cNvPr id="10" name="CasellaDiTesto 9">
            <a:extLst>
              <a:ext uri="{FF2B5EF4-FFF2-40B4-BE49-F238E27FC236}">
                <a16:creationId xmlns:a16="http://schemas.microsoft.com/office/drawing/2014/main" id="{8130D82B-91B2-17B8-C396-E5F81635C50E}"/>
              </a:ext>
            </a:extLst>
          </p:cNvPr>
          <p:cNvSpPr txBox="1"/>
          <p:nvPr/>
        </p:nvSpPr>
        <p:spPr>
          <a:xfrm>
            <a:off x="3925162" y="2829124"/>
            <a:ext cx="2966477" cy="1384995"/>
          </a:xfrm>
          <a:prstGeom prst="rect">
            <a:avLst/>
          </a:prstGeom>
          <a:noFill/>
        </p:spPr>
        <p:txBody>
          <a:bodyPr wrap="square">
            <a:spAutoFit/>
          </a:bodyPr>
          <a:lstStyle/>
          <a:p>
            <a:pPr marL="628650" indent="-285750">
              <a:spcBef>
                <a:spcPts val="0"/>
              </a:spcBef>
              <a:spcAft>
                <a:spcPts val="750"/>
              </a:spcAft>
              <a:buFont typeface="Arial" panose="020B0604020202020204" pitchFamily="34" charset="0"/>
              <a:buChar char="•"/>
            </a:pPr>
            <a:r>
              <a:rPr lang="en-US" sz="1200" dirty="0">
                <a:solidFill>
                  <a:schemeClr val="dk1"/>
                </a:solidFill>
              </a:rPr>
              <a:t>The zero padding is a useful tool to make the plots more readable . However, </a:t>
            </a:r>
            <a:r>
              <a:rPr lang="en-US" sz="1200" b="1" dirty="0">
                <a:solidFill>
                  <a:schemeClr val="dk1"/>
                </a:solidFill>
              </a:rPr>
              <a:t>it is not able to increase the frequency resolution of our signal </a:t>
            </a:r>
            <a:r>
              <a:rPr lang="en-US" sz="1200" dirty="0">
                <a:solidFill>
                  <a:schemeClr val="dk1"/>
                </a:solidFill>
              </a:rPr>
              <a:t>as that depends only on the window size </a:t>
            </a:r>
            <a:r>
              <a:rPr lang="en-US" sz="1200" dirty="0" err="1">
                <a:solidFill>
                  <a:schemeClr val="dk1"/>
                </a:solidFill>
              </a:rPr>
              <a:t>Tp</a:t>
            </a:r>
            <a:endParaRPr lang="en-US" sz="1200" dirty="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3"/>
          <p:cNvSpPr txBox="1"/>
          <p:nvPr/>
        </p:nvSpPr>
        <p:spPr>
          <a:xfrm>
            <a:off x="962277" y="90343"/>
            <a:ext cx="4392900" cy="276300"/>
          </a:xfrm>
          <a:prstGeom prst="rect">
            <a:avLst/>
          </a:prstGeom>
          <a:noFill/>
          <a:ln>
            <a:noFill/>
          </a:ln>
        </p:spPr>
        <p:txBody>
          <a:bodyPr spcFirstLastPara="1" wrap="square" lIns="67500" tIns="33750" rIns="67500" bIns="33750" anchor="t" anchorCtr="0">
            <a:noAutofit/>
          </a:bodyPr>
          <a:lstStyle/>
          <a:p>
            <a:pPr>
              <a:spcBef>
                <a:spcPts val="0"/>
              </a:spcBef>
              <a:spcAft>
                <a:spcPts val="0"/>
              </a:spcAft>
            </a:pPr>
            <a:r>
              <a:rPr lang="en" sz="1600" b="1" dirty="0"/>
              <a:t>RANGE IMAGES FOR FMCW RADAR</a:t>
            </a:r>
            <a:endParaRPr sz="1600" b="1" dirty="0">
              <a:solidFill>
                <a:srgbClr val="000000"/>
              </a:solidFill>
              <a:latin typeface="Arial"/>
              <a:ea typeface="Arial"/>
              <a:cs typeface="Arial"/>
              <a:sym typeface="Arial"/>
            </a:endParaRPr>
          </a:p>
        </p:txBody>
      </p:sp>
      <p:sp>
        <p:nvSpPr>
          <p:cNvPr id="385" name="Google Shape;385;p43"/>
          <p:cNvSpPr txBox="1"/>
          <p:nvPr/>
        </p:nvSpPr>
        <p:spPr>
          <a:xfrm>
            <a:off x="219938" y="3028819"/>
            <a:ext cx="4905900" cy="1233450"/>
          </a:xfrm>
          <a:prstGeom prst="rect">
            <a:avLst/>
          </a:prstGeom>
          <a:solidFill>
            <a:schemeClr val="lt1"/>
          </a:solidFill>
          <a:ln>
            <a:noFill/>
          </a:ln>
        </p:spPr>
        <p:txBody>
          <a:bodyPr spcFirstLastPara="1" wrap="square" lIns="68569" tIns="68569" rIns="68569" bIns="68569" anchor="t" anchorCtr="0">
            <a:noAutofit/>
          </a:bodyPr>
          <a:lstStyle/>
          <a:p>
            <a:pPr>
              <a:spcBef>
                <a:spcPts val="0"/>
              </a:spcBef>
              <a:spcAft>
                <a:spcPts val="0"/>
              </a:spcAft>
            </a:pPr>
            <a:endParaRPr/>
          </a:p>
        </p:txBody>
      </p:sp>
      <p:sp>
        <p:nvSpPr>
          <p:cNvPr id="386" name="Google Shape;386;p43"/>
          <p:cNvSpPr txBox="1"/>
          <p:nvPr/>
        </p:nvSpPr>
        <p:spPr>
          <a:xfrm>
            <a:off x="825475" y="1449040"/>
            <a:ext cx="4905900" cy="275704"/>
          </a:xfrm>
          <a:prstGeom prst="rect">
            <a:avLst/>
          </a:prstGeom>
          <a:noFill/>
          <a:ln>
            <a:noFill/>
          </a:ln>
        </p:spPr>
        <p:txBody>
          <a:bodyPr spcFirstLastPara="1" wrap="square" lIns="68569" tIns="68569" rIns="68569" bIns="68569" anchor="t" anchorCtr="0">
            <a:noAutofit/>
          </a:bodyPr>
          <a:lstStyle/>
          <a:p>
            <a:pPr marL="214313" indent="-214313">
              <a:spcBef>
                <a:spcPts val="0"/>
              </a:spcBef>
              <a:spcAft>
                <a:spcPts val="0"/>
              </a:spcAft>
              <a:buFont typeface="Arial" panose="020B0604020202020204" pitchFamily="34" charset="0"/>
              <a:buChar char="•"/>
            </a:pPr>
            <a:r>
              <a:rPr lang="en-US" b="1" dirty="0">
                <a:solidFill>
                  <a:srgbClr val="FF0000"/>
                </a:solidFill>
              </a:rPr>
              <a:t>Variation of the Bandwidth (BW) : </a:t>
            </a:r>
          </a:p>
        </p:txBody>
      </p:sp>
      <p:pic>
        <p:nvPicPr>
          <p:cNvPr id="387" name="Google Shape;387;p43"/>
          <p:cNvPicPr preferRelativeResize="0"/>
          <p:nvPr/>
        </p:nvPicPr>
        <p:blipFill rotWithShape="1">
          <a:blip r:embed="rId3">
            <a:alphaModFix/>
          </a:blip>
          <a:srcRect l="6071" t="2453" r="7810" b="3198"/>
          <a:stretch/>
        </p:blipFill>
        <p:spPr>
          <a:xfrm>
            <a:off x="440534" y="1820883"/>
            <a:ext cx="2696441" cy="1943294"/>
          </a:xfrm>
          <a:prstGeom prst="rect">
            <a:avLst/>
          </a:prstGeom>
          <a:noFill/>
          <a:ln>
            <a:noFill/>
          </a:ln>
        </p:spPr>
      </p:pic>
      <p:pic>
        <p:nvPicPr>
          <p:cNvPr id="388" name="Google Shape;388;p43"/>
          <p:cNvPicPr preferRelativeResize="0"/>
          <p:nvPr/>
        </p:nvPicPr>
        <p:blipFill rotWithShape="1">
          <a:blip r:embed="rId4">
            <a:alphaModFix/>
          </a:blip>
          <a:srcRect l="5846" r="8168" b="2229"/>
          <a:stretch/>
        </p:blipFill>
        <p:spPr>
          <a:xfrm>
            <a:off x="3787334" y="1820883"/>
            <a:ext cx="2677008" cy="1943294"/>
          </a:xfrm>
          <a:prstGeom prst="rect">
            <a:avLst/>
          </a:prstGeom>
          <a:noFill/>
          <a:ln>
            <a:noFill/>
          </a:ln>
        </p:spPr>
      </p:pic>
      <p:sp>
        <p:nvSpPr>
          <p:cNvPr id="389" name="Google Shape;389;p43"/>
          <p:cNvSpPr txBox="1"/>
          <p:nvPr/>
        </p:nvSpPr>
        <p:spPr>
          <a:xfrm>
            <a:off x="938721" y="3692714"/>
            <a:ext cx="1754100" cy="223875"/>
          </a:xfrm>
          <a:prstGeom prst="rect">
            <a:avLst/>
          </a:prstGeom>
          <a:noFill/>
          <a:ln>
            <a:noFill/>
          </a:ln>
        </p:spPr>
        <p:txBody>
          <a:bodyPr spcFirstLastPara="1" wrap="square" lIns="68569" tIns="68569" rIns="68569" bIns="68569" anchor="t" anchorCtr="0">
            <a:noAutofit/>
          </a:bodyPr>
          <a:lstStyle/>
          <a:p>
            <a:pPr algn="ctr">
              <a:spcBef>
                <a:spcPts val="0"/>
              </a:spcBef>
              <a:spcAft>
                <a:spcPts val="0"/>
              </a:spcAft>
            </a:pPr>
            <a:r>
              <a:rPr lang="en" sz="900" dirty="0"/>
              <a:t>Larger bandwidth</a:t>
            </a:r>
            <a:endParaRPr sz="900" dirty="0"/>
          </a:p>
        </p:txBody>
      </p:sp>
      <p:sp>
        <p:nvSpPr>
          <p:cNvPr id="390" name="Google Shape;390;p43"/>
          <p:cNvSpPr txBox="1"/>
          <p:nvPr/>
        </p:nvSpPr>
        <p:spPr>
          <a:xfrm>
            <a:off x="4248788" y="3655686"/>
            <a:ext cx="1754100" cy="223875"/>
          </a:xfrm>
          <a:prstGeom prst="rect">
            <a:avLst/>
          </a:prstGeom>
          <a:noFill/>
          <a:ln>
            <a:noFill/>
          </a:ln>
        </p:spPr>
        <p:txBody>
          <a:bodyPr spcFirstLastPara="1" wrap="square" lIns="68569" tIns="68569" rIns="68569" bIns="68569" anchor="t" anchorCtr="0">
            <a:noAutofit/>
          </a:bodyPr>
          <a:lstStyle/>
          <a:p>
            <a:pPr algn="ctr">
              <a:spcBef>
                <a:spcPts val="0"/>
              </a:spcBef>
              <a:spcAft>
                <a:spcPts val="0"/>
              </a:spcAft>
            </a:pPr>
            <a:r>
              <a:rPr lang="en" sz="900" dirty="0"/>
              <a:t>Normal bandwidth</a:t>
            </a:r>
            <a:endParaRPr sz="900" dirty="0"/>
          </a:p>
        </p:txBody>
      </p:sp>
      <p:sp>
        <p:nvSpPr>
          <p:cNvPr id="391" name="Google Shape;391;p43"/>
          <p:cNvSpPr txBox="1"/>
          <p:nvPr/>
        </p:nvSpPr>
        <p:spPr>
          <a:xfrm>
            <a:off x="510540" y="3872667"/>
            <a:ext cx="6127522" cy="308250"/>
          </a:xfrm>
          <a:prstGeom prst="rect">
            <a:avLst/>
          </a:prstGeom>
          <a:noFill/>
          <a:ln>
            <a:noFill/>
          </a:ln>
        </p:spPr>
        <p:txBody>
          <a:bodyPr spcFirstLastPara="1" wrap="square" lIns="68569" tIns="68569" rIns="68569" bIns="68569" anchor="t" anchorCtr="0">
            <a:noAutofit/>
          </a:bodyPr>
          <a:lstStyle/>
          <a:p>
            <a:pPr>
              <a:spcBef>
                <a:spcPts val="0"/>
              </a:spcBef>
              <a:spcAft>
                <a:spcPts val="0"/>
              </a:spcAft>
            </a:pPr>
            <a:r>
              <a:rPr lang="en" dirty="0"/>
              <a:t>As the bandwidth is changed in the code (not in the actual transmitting wave) the effect is to change the scale factor of the range axis.</a:t>
            </a:r>
            <a:endParaRPr dirty="0"/>
          </a:p>
        </p:txBody>
      </p:sp>
      <p:sp>
        <p:nvSpPr>
          <p:cNvPr id="2" name="CasellaDiTesto 1">
            <a:extLst>
              <a:ext uri="{FF2B5EF4-FFF2-40B4-BE49-F238E27FC236}">
                <a16:creationId xmlns:a16="http://schemas.microsoft.com/office/drawing/2014/main" id="{67DFBB91-D3B9-D54D-A2E3-264E1AE06DD4}"/>
              </a:ext>
            </a:extLst>
          </p:cNvPr>
          <p:cNvSpPr txBox="1"/>
          <p:nvPr/>
        </p:nvSpPr>
        <p:spPr>
          <a:xfrm>
            <a:off x="962277" y="376665"/>
            <a:ext cx="5070248" cy="1169551"/>
          </a:xfrm>
          <a:prstGeom prst="rect">
            <a:avLst/>
          </a:prstGeom>
          <a:noFill/>
        </p:spPr>
        <p:txBody>
          <a:bodyPr wrap="square" rtlCol="0">
            <a:spAutoFit/>
          </a:bodyPr>
          <a:lstStyle/>
          <a:p>
            <a:pPr>
              <a:spcBef>
                <a:spcPts val="0"/>
              </a:spcBef>
              <a:spcAft>
                <a:spcPts val="0"/>
              </a:spcAft>
            </a:pPr>
            <a:r>
              <a:rPr lang="en-US" sz="1400" dirty="0"/>
              <a:t>Some important parameters to be considered for the range  : </a:t>
            </a:r>
          </a:p>
          <a:p>
            <a:pPr marL="342900" indent="-238125">
              <a:spcBef>
                <a:spcPts val="0"/>
              </a:spcBef>
              <a:spcAft>
                <a:spcPts val="0"/>
              </a:spcAft>
              <a:buSzPts val="1400"/>
              <a:buChar char="●"/>
            </a:pPr>
            <a:r>
              <a:rPr lang="en-US" sz="1400" u="sng" dirty="0"/>
              <a:t>BW, FMCW bandwidth</a:t>
            </a:r>
          </a:p>
          <a:p>
            <a:pPr marL="342900" indent="-238125">
              <a:spcBef>
                <a:spcPts val="0"/>
              </a:spcBef>
              <a:spcAft>
                <a:spcPts val="0"/>
              </a:spcAft>
              <a:buSzPts val="1400"/>
              <a:buChar char="●"/>
            </a:pPr>
            <a:r>
              <a:rPr lang="en-US" sz="1400" dirty="0"/>
              <a:t>fc carrier frequency</a:t>
            </a:r>
          </a:p>
          <a:p>
            <a:pPr marL="342900" indent="-238125">
              <a:spcBef>
                <a:spcPts val="0"/>
              </a:spcBef>
              <a:spcAft>
                <a:spcPts val="0"/>
              </a:spcAft>
              <a:buSzPts val="1400"/>
              <a:buChar char="●"/>
            </a:pPr>
            <a:r>
              <a:rPr lang="en-US" sz="1400" dirty="0"/>
              <a:t>Sampling Frequency</a:t>
            </a:r>
          </a:p>
          <a:p>
            <a:pPr marL="342900" indent="-238125">
              <a:spcBef>
                <a:spcPts val="0"/>
              </a:spcBef>
              <a:spcAft>
                <a:spcPts val="0"/>
              </a:spcAft>
              <a:buSzPts val="1400"/>
              <a:buChar char="●"/>
            </a:pPr>
            <a:r>
              <a:rPr lang="en-US" sz="1400" dirty="0"/>
              <a:t>Total Observation Time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2" name="Rettangolo 1">
            <a:extLst>
              <a:ext uri="{FF2B5EF4-FFF2-40B4-BE49-F238E27FC236}">
                <a16:creationId xmlns:a16="http://schemas.microsoft.com/office/drawing/2014/main" id="{B5F1C0F0-A781-EE98-F3F0-C8A22A6F5E70}"/>
              </a:ext>
            </a:extLst>
          </p:cNvPr>
          <p:cNvSpPr/>
          <p:nvPr/>
        </p:nvSpPr>
        <p:spPr>
          <a:xfrm>
            <a:off x="219938" y="197444"/>
            <a:ext cx="718556" cy="82809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7" name="Google Shape;397;p44"/>
          <p:cNvSpPr txBox="1"/>
          <p:nvPr/>
        </p:nvSpPr>
        <p:spPr>
          <a:xfrm>
            <a:off x="938494" y="1110300"/>
            <a:ext cx="4392900" cy="276300"/>
          </a:xfrm>
          <a:prstGeom prst="rect">
            <a:avLst/>
          </a:prstGeom>
          <a:noFill/>
          <a:ln>
            <a:noFill/>
          </a:ln>
        </p:spPr>
        <p:txBody>
          <a:bodyPr spcFirstLastPara="1" wrap="square" lIns="67500" tIns="33750" rIns="67500" bIns="33750" anchor="t" anchorCtr="0">
            <a:noAutofit/>
          </a:bodyPr>
          <a:lstStyle/>
          <a:p>
            <a:pPr>
              <a:spcBef>
                <a:spcPts val="0"/>
              </a:spcBef>
              <a:spcAft>
                <a:spcPts val="0"/>
              </a:spcAft>
            </a:pPr>
            <a:endParaRPr sz="1350" dirty="0">
              <a:solidFill>
                <a:srgbClr val="000000"/>
              </a:solidFill>
              <a:latin typeface="Arial"/>
              <a:ea typeface="Arial"/>
              <a:cs typeface="Arial"/>
              <a:sym typeface="Arial"/>
            </a:endParaRPr>
          </a:p>
        </p:txBody>
      </p:sp>
      <p:sp>
        <p:nvSpPr>
          <p:cNvPr id="398" name="Google Shape;398;p44"/>
          <p:cNvSpPr txBox="1"/>
          <p:nvPr/>
        </p:nvSpPr>
        <p:spPr>
          <a:xfrm>
            <a:off x="219938" y="3028819"/>
            <a:ext cx="4905900" cy="1233450"/>
          </a:xfrm>
          <a:prstGeom prst="rect">
            <a:avLst/>
          </a:prstGeom>
          <a:solidFill>
            <a:schemeClr val="lt1"/>
          </a:solidFill>
          <a:ln>
            <a:noFill/>
          </a:ln>
        </p:spPr>
        <p:txBody>
          <a:bodyPr spcFirstLastPara="1" wrap="square" lIns="68569" tIns="68569" rIns="68569" bIns="68569" anchor="t" anchorCtr="0">
            <a:noAutofit/>
          </a:bodyPr>
          <a:lstStyle/>
          <a:p>
            <a:pPr>
              <a:spcBef>
                <a:spcPts val="0"/>
              </a:spcBef>
              <a:spcAft>
                <a:spcPts val="0"/>
              </a:spcAft>
            </a:pPr>
            <a:endParaRPr dirty="0"/>
          </a:p>
        </p:txBody>
      </p:sp>
      <p:sp>
        <p:nvSpPr>
          <p:cNvPr id="399" name="Google Shape;399;p44"/>
          <p:cNvSpPr txBox="1"/>
          <p:nvPr/>
        </p:nvSpPr>
        <p:spPr>
          <a:xfrm>
            <a:off x="3511" y="-36457"/>
            <a:ext cx="5279426" cy="192542"/>
          </a:xfrm>
          <a:prstGeom prst="rect">
            <a:avLst/>
          </a:prstGeom>
          <a:noFill/>
          <a:ln>
            <a:noFill/>
          </a:ln>
        </p:spPr>
        <p:txBody>
          <a:bodyPr spcFirstLastPara="1" wrap="square" lIns="68569" tIns="68569" rIns="68569" bIns="68569" anchor="t" anchorCtr="0">
            <a:noAutofit/>
          </a:bodyPr>
          <a:lstStyle/>
          <a:p>
            <a:pPr marL="214313" indent="-214313">
              <a:spcBef>
                <a:spcPts val="0"/>
              </a:spcBef>
              <a:spcAft>
                <a:spcPts val="0"/>
              </a:spcAft>
              <a:buFont typeface="Arial" panose="020B0604020202020204" pitchFamily="34" charset="0"/>
              <a:buChar char="•"/>
            </a:pPr>
            <a:r>
              <a:rPr lang="en" b="1" dirty="0">
                <a:solidFill>
                  <a:srgbClr val="FF0000"/>
                </a:solidFill>
              </a:rPr>
              <a:t>MS (Mean Subtraction) clutter rejection:</a:t>
            </a:r>
            <a:endParaRPr b="1" dirty="0">
              <a:solidFill>
                <a:srgbClr val="FF0000"/>
              </a:solidFill>
            </a:endParaRPr>
          </a:p>
        </p:txBody>
      </p:sp>
      <p:sp>
        <p:nvSpPr>
          <p:cNvPr id="400" name="Google Shape;400;p44"/>
          <p:cNvSpPr txBox="1"/>
          <p:nvPr/>
        </p:nvSpPr>
        <p:spPr>
          <a:xfrm>
            <a:off x="139731" y="2124202"/>
            <a:ext cx="1843200" cy="223875"/>
          </a:xfrm>
          <a:prstGeom prst="rect">
            <a:avLst/>
          </a:prstGeom>
          <a:noFill/>
          <a:ln>
            <a:noFill/>
          </a:ln>
        </p:spPr>
        <p:txBody>
          <a:bodyPr spcFirstLastPara="1" wrap="square" lIns="68569" tIns="68569" rIns="68569" bIns="68569" anchor="t" anchorCtr="0">
            <a:noAutofit/>
          </a:bodyPr>
          <a:lstStyle/>
          <a:p>
            <a:pPr algn="ctr">
              <a:spcBef>
                <a:spcPts val="0"/>
              </a:spcBef>
              <a:spcAft>
                <a:spcPts val="0"/>
              </a:spcAft>
            </a:pPr>
            <a:r>
              <a:rPr lang="en" sz="1200" dirty="0"/>
              <a:t>No MS clutter rejection</a:t>
            </a:r>
            <a:endParaRPr sz="1200" dirty="0"/>
          </a:p>
        </p:txBody>
      </p:sp>
      <p:sp>
        <p:nvSpPr>
          <p:cNvPr id="401" name="Google Shape;401;p44"/>
          <p:cNvSpPr txBox="1"/>
          <p:nvPr/>
        </p:nvSpPr>
        <p:spPr>
          <a:xfrm>
            <a:off x="2167141" y="2141424"/>
            <a:ext cx="2078183" cy="189430"/>
          </a:xfrm>
          <a:prstGeom prst="rect">
            <a:avLst/>
          </a:prstGeom>
          <a:noFill/>
          <a:ln>
            <a:noFill/>
          </a:ln>
        </p:spPr>
        <p:txBody>
          <a:bodyPr spcFirstLastPara="1" wrap="square" lIns="68569" tIns="68569" rIns="68569" bIns="68569" anchor="t" anchorCtr="0">
            <a:noAutofit/>
          </a:bodyPr>
          <a:lstStyle/>
          <a:p>
            <a:pPr algn="ctr">
              <a:spcBef>
                <a:spcPts val="0"/>
              </a:spcBef>
              <a:spcAft>
                <a:spcPts val="0"/>
              </a:spcAft>
            </a:pPr>
            <a:r>
              <a:rPr lang="en" sz="1200" dirty="0"/>
              <a:t>With MS clutter rejection</a:t>
            </a:r>
            <a:endParaRPr sz="1200" dirty="0"/>
          </a:p>
        </p:txBody>
      </p:sp>
      <p:sp>
        <p:nvSpPr>
          <p:cNvPr id="402" name="Google Shape;402;p44"/>
          <p:cNvSpPr txBox="1"/>
          <p:nvPr/>
        </p:nvSpPr>
        <p:spPr>
          <a:xfrm>
            <a:off x="4363984" y="355476"/>
            <a:ext cx="2546729" cy="308250"/>
          </a:xfrm>
          <a:prstGeom prst="rect">
            <a:avLst/>
          </a:prstGeom>
          <a:noFill/>
          <a:ln>
            <a:noFill/>
          </a:ln>
        </p:spPr>
        <p:txBody>
          <a:bodyPr spcFirstLastPara="1" wrap="square" lIns="68569" tIns="68569" rIns="68569" bIns="68569" anchor="t" anchorCtr="0">
            <a:noAutofit/>
          </a:bodyPr>
          <a:lstStyle/>
          <a:p>
            <a:pPr marL="214313" indent="-214313">
              <a:spcBef>
                <a:spcPts val="0"/>
              </a:spcBef>
              <a:spcAft>
                <a:spcPts val="0"/>
              </a:spcAft>
              <a:buFont typeface="Arial" panose="020B0604020202020204" pitchFamily="34" charset="0"/>
              <a:buChar char="•"/>
            </a:pPr>
            <a:r>
              <a:rPr lang="en" sz="1300" dirty="0"/>
              <a:t>When the MS clutter rejection algorithm is added, its effect is to remove the background clutter. A significant improvement is generally obtained is as illustrated.</a:t>
            </a:r>
          </a:p>
          <a:p>
            <a:pPr marL="214313" indent="-214313">
              <a:spcBef>
                <a:spcPts val="0"/>
              </a:spcBef>
              <a:spcAft>
                <a:spcPts val="0"/>
              </a:spcAft>
              <a:buFont typeface="Arial" panose="020B0604020202020204" pitchFamily="34" charset="0"/>
              <a:buChar char="•"/>
            </a:pPr>
            <a:r>
              <a:rPr lang="en-US" sz="1300" b="0" i="0" dirty="0">
                <a:solidFill>
                  <a:srgbClr val="008013"/>
                </a:solidFill>
                <a:effectLst/>
                <a:latin typeface="+mj-lt"/>
              </a:rPr>
              <a:t>MS Subtract column mean to each column of the time domain matrix (before IFFT)</a:t>
            </a:r>
            <a:endParaRPr lang="en-US" sz="1300" b="0" i="0" dirty="0">
              <a:effectLst/>
              <a:latin typeface="+mj-lt"/>
            </a:endParaRPr>
          </a:p>
          <a:p>
            <a:pPr marL="214313" indent="-214313">
              <a:spcBef>
                <a:spcPts val="0"/>
              </a:spcBef>
              <a:spcAft>
                <a:spcPts val="0"/>
              </a:spcAft>
              <a:buFont typeface="Arial" panose="020B0604020202020204" pitchFamily="34" charset="0"/>
              <a:buChar char="•"/>
            </a:pPr>
            <a:endParaRPr sz="1300" dirty="0"/>
          </a:p>
        </p:txBody>
      </p:sp>
      <p:pic>
        <p:nvPicPr>
          <p:cNvPr id="403" name="Google Shape;403;p44"/>
          <p:cNvPicPr preferRelativeResize="0"/>
          <p:nvPr/>
        </p:nvPicPr>
        <p:blipFill rotWithShape="1">
          <a:blip r:embed="rId3">
            <a:alphaModFix/>
          </a:blip>
          <a:srcRect l="3387" r="8614"/>
          <a:stretch/>
        </p:blipFill>
        <p:spPr>
          <a:xfrm>
            <a:off x="0" y="464999"/>
            <a:ext cx="2122662" cy="1707923"/>
          </a:xfrm>
          <a:prstGeom prst="rect">
            <a:avLst/>
          </a:prstGeom>
          <a:noFill/>
          <a:ln>
            <a:noFill/>
          </a:ln>
        </p:spPr>
      </p:pic>
      <p:pic>
        <p:nvPicPr>
          <p:cNvPr id="404" name="Google Shape;404;p44"/>
          <p:cNvPicPr preferRelativeResize="0"/>
          <p:nvPr/>
        </p:nvPicPr>
        <p:blipFill rotWithShape="1">
          <a:blip r:embed="rId4">
            <a:alphaModFix/>
          </a:blip>
          <a:srcRect l="3010" r="8430"/>
          <a:stretch/>
        </p:blipFill>
        <p:spPr>
          <a:xfrm>
            <a:off x="2122662" y="452760"/>
            <a:ext cx="2241322" cy="1787496"/>
          </a:xfrm>
          <a:prstGeom prst="rect">
            <a:avLst/>
          </a:prstGeom>
          <a:noFill/>
          <a:ln>
            <a:noFill/>
          </a:ln>
        </p:spPr>
      </p:pic>
      <p:pic>
        <p:nvPicPr>
          <p:cNvPr id="3" name="Immagine 2" descr="Immagine che contiene testo, schermata, Blu elettrico, Policromia&#10;&#10;Descrizione generata automaticamente">
            <a:extLst>
              <a:ext uri="{FF2B5EF4-FFF2-40B4-BE49-F238E27FC236}">
                <a16:creationId xmlns:a16="http://schemas.microsoft.com/office/drawing/2014/main" id="{382167C5-0D62-F3EB-A50C-C2588878040A}"/>
              </a:ext>
            </a:extLst>
          </p:cNvPr>
          <p:cNvPicPr>
            <a:picLocks noChangeAspect="1"/>
          </p:cNvPicPr>
          <p:nvPr/>
        </p:nvPicPr>
        <p:blipFill>
          <a:blip r:embed="rId5"/>
          <a:stretch>
            <a:fillRect/>
          </a:stretch>
        </p:blipFill>
        <p:spPr>
          <a:xfrm>
            <a:off x="139731" y="2663977"/>
            <a:ext cx="2740629" cy="2055471"/>
          </a:xfrm>
          <a:prstGeom prst="rect">
            <a:avLst/>
          </a:prstGeom>
        </p:spPr>
      </p:pic>
      <p:sp>
        <p:nvSpPr>
          <p:cNvPr id="4" name="CasellaDiTesto 3">
            <a:extLst>
              <a:ext uri="{FF2B5EF4-FFF2-40B4-BE49-F238E27FC236}">
                <a16:creationId xmlns:a16="http://schemas.microsoft.com/office/drawing/2014/main" id="{CC24D59B-B79B-70AF-9039-EAA69E09C3C6}"/>
              </a:ext>
            </a:extLst>
          </p:cNvPr>
          <p:cNvSpPr txBox="1"/>
          <p:nvPr/>
        </p:nvSpPr>
        <p:spPr>
          <a:xfrm>
            <a:off x="-34865" y="2349205"/>
            <a:ext cx="5024785" cy="369332"/>
          </a:xfrm>
          <a:prstGeom prst="rect">
            <a:avLst/>
          </a:prstGeom>
          <a:noFill/>
        </p:spPr>
        <p:txBody>
          <a:bodyPr wrap="square" rtlCol="0">
            <a:spAutoFit/>
          </a:bodyPr>
          <a:lstStyle/>
          <a:p>
            <a:pPr marL="214313" indent="-214313">
              <a:spcBef>
                <a:spcPts val="0"/>
              </a:spcBef>
              <a:spcAft>
                <a:spcPts val="0"/>
              </a:spcAft>
              <a:buFont typeface="Arial" panose="020B0604020202020204" pitchFamily="34" charset="0"/>
              <a:buChar char="•"/>
            </a:pPr>
            <a:r>
              <a:rPr lang="en-US" b="1" dirty="0">
                <a:solidFill>
                  <a:srgbClr val="FF0000"/>
                </a:solidFill>
              </a:rPr>
              <a:t>MTI (Moving Target Indicator) algorithm:</a:t>
            </a:r>
          </a:p>
        </p:txBody>
      </p:sp>
      <p:sp>
        <p:nvSpPr>
          <p:cNvPr id="5" name="CasellaDiTesto 4">
            <a:extLst>
              <a:ext uri="{FF2B5EF4-FFF2-40B4-BE49-F238E27FC236}">
                <a16:creationId xmlns:a16="http://schemas.microsoft.com/office/drawing/2014/main" id="{A6DC5D77-DDA0-DE43-B9EF-6E2F28E00981}"/>
              </a:ext>
            </a:extLst>
          </p:cNvPr>
          <p:cNvSpPr txBox="1"/>
          <p:nvPr/>
        </p:nvSpPr>
        <p:spPr>
          <a:xfrm>
            <a:off x="795670" y="4646037"/>
            <a:ext cx="1428750" cy="276999"/>
          </a:xfrm>
          <a:prstGeom prst="rect">
            <a:avLst/>
          </a:prstGeom>
          <a:noFill/>
        </p:spPr>
        <p:txBody>
          <a:bodyPr wrap="square" rtlCol="0">
            <a:spAutoFit/>
          </a:bodyPr>
          <a:lstStyle/>
          <a:p>
            <a:r>
              <a:rPr lang="it-IT" sz="1200" dirty="0"/>
              <a:t>2 points MTI</a:t>
            </a:r>
          </a:p>
        </p:txBody>
      </p:sp>
      <p:sp>
        <p:nvSpPr>
          <p:cNvPr id="8" name="CasellaDiTesto 7">
            <a:extLst>
              <a:ext uri="{FF2B5EF4-FFF2-40B4-BE49-F238E27FC236}">
                <a16:creationId xmlns:a16="http://schemas.microsoft.com/office/drawing/2014/main" id="{4BDD9952-D955-CA86-EAEF-260692C841E4}"/>
              </a:ext>
            </a:extLst>
          </p:cNvPr>
          <p:cNvSpPr txBox="1"/>
          <p:nvPr/>
        </p:nvSpPr>
        <p:spPr>
          <a:xfrm flipH="1">
            <a:off x="2880162" y="2916761"/>
            <a:ext cx="3685721" cy="1492716"/>
          </a:xfrm>
          <a:prstGeom prst="rect">
            <a:avLst/>
          </a:prstGeom>
          <a:noFill/>
        </p:spPr>
        <p:txBody>
          <a:bodyPr wrap="square" rtlCol="0">
            <a:spAutoFit/>
          </a:bodyPr>
          <a:lstStyle/>
          <a:p>
            <a:pPr marL="214313" indent="-214313">
              <a:buFont typeface="Arial" panose="020B0604020202020204" pitchFamily="34" charset="0"/>
              <a:buChar char="•"/>
            </a:pPr>
            <a:r>
              <a:rPr lang="en-US" sz="1300" b="0" i="0" dirty="0">
                <a:effectLst/>
                <a:latin typeface="+mj-lt"/>
              </a:rPr>
              <a:t>The MTI is used to filter out signals from stationary or slow-moving objects, enhancing the capability to differentiate moving targets by subtracting the current data from the previous one. No significant improvement were obtained with more-points MTI.</a:t>
            </a:r>
            <a:endParaRPr lang="it-IT" sz="13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txBox="1"/>
          <p:nvPr/>
        </p:nvSpPr>
        <p:spPr>
          <a:xfrm>
            <a:off x="1167637" y="1432585"/>
            <a:ext cx="4393125" cy="417825"/>
          </a:xfrm>
          <a:prstGeom prst="rect">
            <a:avLst/>
          </a:prstGeom>
          <a:noFill/>
          <a:ln>
            <a:noFill/>
          </a:ln>
        </p:spPr>
        <p:txBody>
          <a:bodyPr spcFirstLastPara="1" wrap="square" lIns="67500" tIns="33750" rIns="67500" bIns="33750" anchor="t" anchorCtr="0">
            <a:noAutofit/>
          </a:bodyPr>
          <a:lstStyle/>
          <a:p>
            <a:pPr algn="ctr">
              <a:spcBef>
                <a:spcPts val="0"/>
              </a:spcBef>
              <a:spcAft>
                <a:spcPts val="0"/>
              </a:spcAft>
            </a:pPr>
            <a:r>
              <a:rPr lang="en-US" sz="2400" b="1" i="0" dirty="0">
                <a:effectLst/>
                <a:latin typeface="Calibri" panose="020F0502020204030204" pitchFamily="34" charset="0"/>
                <a:ea typeface="Calibri" panose="020F0502020204030204" pitchFamily="34" charset="0"/>
                <a:cs typeface="Calibri" panose="020F0502020204030204" pitchFamily="34" charset="0"/>
              </a:rPr>
              <a:t>CIRCUIT IMPLEMENTATION FOR SHORT RANGE RADAR AT 2.4 GHz</a:t>
            </a:r>
            <a:br>
              <a:rPr lang="en-US" sz="2400" dirty="0"/>
            </a:br>
            <a:endParaRPr sz="2400" b="1"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2" name="CasellaDiTesto 1">
            <a:extLst>
              <a:ext uri="{FF2B5EF4-FFF2-40B4-BE49-F238E27FC236}">
                <a16:creationId xmlns:a16="http://schemas.microsoft.com/office/drawing/2014/main" id="{6C9E899C-1C42-A627-C763-7951C85190C3}"/>
              </a:ext>
            </a:extLst>
          </p:cNvPr>
          <p:cNvSpPr txBox="1"/>
          <p:nvPr/>
        </p:nvSpPr>
        <p:spPr>
          <a:xfrm>
            <a:off x="2559818" y="2382488"/>
            <a:ext cx="1738361" cy="646331"/>
          </a:xfrm>
          <a:prstGeom prst="rect">
            <a:avLst/>
          </a:prstGeom>
          <a:noFill/>
        </p:spPr>
        <p:txBody>
          <a:bodyPr wrap="none" rtlCol="0">
            <a:spAutoFit/>
          </a:bodyPr>
          <a:lstStyle/>
          <a:p>
            <a:pPr algn="ctr"/>
            <a:r>
              <a:rPr lang="it-IT" sz="1200" dirty="0">
                <a:latin typeface="Calibri" panose="020F0502020204030204" pitchFamily="34" charset="0"/>
                <a:ea typeface="Calibri" panose="020F0502020204030204" pitchFamily="34" charset="0"/>
                <a:cs typeface="Calibri" panose="020F0502020204030204" pitchFamily="34" charset="0"/>
              </a:rPr>
              <a:t>Marko </a:t>
            </a:r>
            <a:r>
              <a:rPr lang="it-IT" sz="1200" dirty="0" err="1">
                <a:latin typeface="Calibri" panose="020F0502020204030204" pitchFamily="34" charset="0"/>
                <a:ea typeface="Calibri" panose="020F0502020204030204" pitchFamily="34" charset="0"/>
                <a:cs typeface="Calibri" panose="020F0502020204030204" pitchFamily="34" charset="0"/>
              </a:rPr>
              <a:t>Savić</a:t>
            </a:r>
            <a:r>
              <a:rPr lang="it-IT" sz="1200" dirty="0">
                <a:latin typeface="Calibri" panose="020F0502020204030204" pitchFamily="34" charset="0"/>
                <a:ea typeface="Calibri" panose="020F0502020204030204" pitchFamily="34" charset="0"/>
                <a:cs typeface="Calibri" panose="020F0502020204030204" pitchFamily="34" charset="0"/>
              </a:rPr>
              <a:t>, </a:t>
            </a:r>
          </a:p>
          <a:p>
            <a:pPr algn="ctr"/>
            <a:r>
              <a:rPr lang="it-IT" sz="1200" dirty="0">
                <a:latin typeface="Calibri" panose="020F0502020204030204" pitchFamily="34" charset="0"/>
                <a:ea typeface="Calibri" panose="020F0502020204030204" pitchFamily="34" charset="0"/>
                <a:cs typeface="Calibri" panose="020F0502020204030204" pitchFamily="34" charset="0"/>
              </a:rPr>
              <a:t>Giandomenico Panettieri</a:t>
            </a:r>
          </a:p>
          <a:p>
            <a:pPr algn="ctr"/>
            <a:endParaRPr lang="it-IT" sz="1200" dirty="0">
              <a:latin typeface="Calibri" panose="020F0502020204030204" pitchFamily="34" charset="0"/>
              <a:ea typeface="Calibri" panose="020F0502020204030204" pitchFamily="34" charset="0"/>
              <a:cs typeface="Calibri" panose="020F0502020204030204" pitchFamily="34" charset="0"/>
            </a:endParaRPr>
          </a:p>
        </p:txBody>
      </p:sp>
      <p:sp>
        <p:nvSpPr>
          <p:cNvPr id="3" name="Google Shape;372;p42">
            <a:extLst>
              <a:ext uri="{FF2B5EF4-FFF2-40B4-BE49-F238E27FC236}">
                <a16:creationId xmlns:a16="http://schemas.microsoft.com/office/drawing/2014/main" id="{624DEEB9-0C8A-613E-6E0E-22CA008AE140}"/>
              </a:ext>
            </a:extLst>
          </p:cNvPr>
          <p:cNvSpPr txBox="1"/>
          <p:nvPr/>
        </p:nvSpPr>
        <p:spPr>
          <a:xfrm>
            <a:off x="219938" y="3028819"/>
            <a:ext cx="5015700" cy="1185300"/>
          </a:xfrm>
          <a:prstGeom prst="rect">
            <a:avLst/>
          </a:prstGeom>
          <a:solidFill>
            <a:schemeClr val="lt1"/>
          </a:solidFill>
          <a:ln>
            <a:noFill/>
          </a:ln>
        </p:spPr>
        <p:txBody>
          <a:bodyPr spcFirstLastPara="1" wrap="square" lIns="68569" tIns="68569" rIns="68569" bIns="68569" anchor="t" anchorCtr="0">
            <a:noAutofit/>
          </a:bodyPr>
          <a:lstStyle/>
          <a:p>
            <a:pPr>
              <a:spcBef>
                <a:spcPts val="0"/>
              </a:spcBef>
              <a:spcAft>
                <a:spcPts val="0"/>
              </a:spcAft>
            </a:pPr>
            <a:endParaRPr/>
          </a:p>
        </p:txBody>
      </p:sp>
    </p:spTree>
    <p:extLst>
      <p:ext uri="{BB962C8B-B14F-4D97-AF65-F5344CB8AC3E}">
        <p14:creationId xmlns:p14="http://schemas.microsoft.com/office/powerpoint/2010/main" val="32069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3" name="Immagine 2162"/>
          <p:cNvPicPr/>
          <p:nvPr/>
        </p:nvPicPr>
        <p:blipFill>
          <a:blip r:embed="rId2"/>
          <a:stretch/>
        </p:blipFill>
        <p:spPr>
          <a:xfrm>
            <a:off x="1735200" y="1143000"/>
            <a:ext cx="3979800" cy="2971800"/>
          </a:xfrm>
          <a:prstGeom prst="rect">
            <a:avLst/>
          </a:prstGeom>
          <a:ln w="0">
            <a:noFill/>
          </a:ln>
        </p:spPr>
      </p:pic>
      <p:sp>
        <p:nvSpPr>
          <p:cNvPr id="2164" name="Connettore diritto 2163"/>
          <p:cNvSpPr/>
          <p:nvPr/>
        </p:nvSpPr>
        <p:spPr>
          <a:xfrm>
            <a:off x="1143000" y="3657600"/>
            <a:ext cx="685800" cy="0"/>
          </a:xfrm>
          <a:prstGeom prst="line">
            <a:avLst/>
          </a:prstGeom>
          <a:ln w="0">
            <a:solidFill>
              <a:srgbClr val="FF0000"/>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ndParaRPr>
          </a:p>
        </p:txBody>
      </p:sp>
      <p:sp>
        <p:nvSpPr>
          <p:cNvPr id="2165" name="Connettore diritto 2164"/>
          <p:cNvSpPr/>
          <p:nvPr/>
        </p:nvSpPr>
        <p:spPr>
          <a:xfrm flipV="1">
            <a:off x="3200400" y="3657600"/>
            <a:ext cx="0" cy="685800"/>
          </a:xfrm>
          <a:prstGeom prst="line">
            <a:avLst/>
          </a:prstGeom>
          <a:ln w="0">
            <a:solidFill>
              <a:srgbClr val="FF0000"/>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ndParaRPr>
          </a:p>
        </p:txBody>
      </p:sp>
      <p:sp>
        <p:nvSpPr>
          <p:cNvPr id="2166" name="Connettore diritto 2165"/>
          <p:cNvSpPr/>
          <p:nvPr/>
        </p:nvSpPr>
        <p:spPr>
          <a:xfrm>
            <a:off x="3200400" y="718200"/>
            <a:ext cx="228600" cy="1110600"/>
          </a:xfrm>
          <a:prstGeom prst="line">
            <a:avLst/>
          </a:prstGeom>
          <a:ln w="0">
            <a:solidFill>
              <a:srgbClr val="FF0000"/>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ndParaRPr>
          </a:p>
        </p:txBody>
      </p:sp>
      <p:sp>
        <p:nvSpPr>
          <p:cNvPr id="2167" name="Connettore diritto 2166"/>
          <p:cNvSpPr/>
          <p:nvPr/>
        </p:nvSpPr>
        <p:spPr>
          <a:xfrm flipH="1">
            <a:off x="4343400" y="914400"/>
            <a:ext cx="457200" cy="685800"/>
          </a:xfrm>
          <a:prstGeom prst="line">
            <a:avLst/>
          </a:prstGeom>
          <a:ln w="0">
            <a:solidFill>
              <a:srgbClr val="FF0000"/>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ndParaRPr>
          </a:p>
        </p:txBody>
      </p:sp>
      <p:sp>
        <p:nvSpPr>
          <p:cNvPr id="2168" name="CasellaDiTesto 2167"/>
          <p:cNvSpPr txBox="1"/>
          <p:nvPr/>
        </p:nvSpPr>
        <p:spPr>
          <a:xfrm>
            <a:off x="1230480" y="110880"/>
            <a:ext cx="4255920" cy="346320"/>
          </a:xfrm>
          <a:prstGeom prst="rect">
            <a:avLst/>
          </a:prstGeom>
          <a:noFill/>
          <a:ln w="0">
            <a:noFill/>
          </a:ln>
        </p:spPr>
        <p:txBody>
          <a:bodyPr lIns="90000" tIns="45000" rIns="90000" bIns="45000" anchor="t">
            <a:noAutofit/>
          </a:bodyPr>
          <a:lstStyle/>
          <a:p>
            <a:r>
              <a:rPr lang="en-US" sz="1800" b="1" strike="noStrike" spc="-1">
                <a:solidFill>
                  <a:srgbClr val="000000"/>
                </a:solidFill>
                <a:latin typeface="Arial"/>
              </a:rPr>
              <a:t>Commercial off-the-shelf radar circuit</a:t>
            </a:r>
            <a:endParaRPr lang="en-US" sz="1800" b="0" strike="noStrike" spc="-1">
              <a:solidFill>
                <a:srgbClr val="000000"/>
              </a:solidFill>
              <a:latin typeface="Arial"/>
            </a:endParaRPr>
          </a:p>
        </p:txBody>
      </p:sp>
      <p:sp>
        <p:nvSpPr>
          <p:cNvPr id="2169" name="CasellaDiTesto 2168"/>
          <p:cNvSpPr txBox="1"/>
          <p:nvPr/>
        </p:nvSpPr>
        <p:spPr>
          <a:xfrm>
            <a:off x="78480" y="3429000"/>
            <a:ext cx="1293120" cy="602280"/>
          </a:xfrm>
          <a:prstGeom prst="rect">
            <a:avLst/>
          </a:prstGeom>
          <a:solidFill>
            <a:srgbClr val="FFC000"/>
          </a:solidFill>
          <a:ln w="0">
            <a:noFill/>
          </a:ln>
        </p:spPr>
        <p:txBody>
          <a:bodyPr lIns="90000" tIns="45000" rIns="90000" bIns="45000" anchor="t">
            <a:noAutofit/>
          </a:bodyPr>
          <a:lstStyle/>
          <a:p>
            <a:r>
              <a:rPr lang="en-US" sz="1200" b="0" strike="noStrike" spc="-1" dirty="0">
                <a:solidFill>
                  <a:srgbClr val="000000"/>
                </a:solidFill>
                <a:latin typeface="Arial"/>
              </a:rPr>
              <a:t>4. voltage regulator</a:t>
            </a:r>
          </a:p>
        </p:txBody>
      </p:sp>
      <p:sp>
        <p:nvSpPr>
          <p:cNvPr id="2170" name="CasellaDiTesto 2169"/>
          <p:cNvSpPr txBox="1"/>
          <p:nvPr/>
        </p:nvSpPr>
        <p:spPr>
          <a:xfrm>
            <a:off x="2057400" y="4343400"/>
            <a:ext cx="2869200" cy="431640"/>
          </a:xfrm>
          <a:prstGeom prst="rect">
            <a:avLst/>
          </a:prstGeom>
          <a:solidFill>
            <a:srgbClr val="FFC000"/>
          </a:solidFill>
          <a:ln w="0">
            <a:noFill/>
          </a:ln>
        </p:spPr>
        <p:txBody>
          <a:bodyPr lIns="90000" tIns="45000" rIns="90000" bIns="45000" anchor="t">
            <a:noAutofit/>
          </a:bodyPr>
          <a:lstStyle/>
          <a:p>
            <a:r>
              <a:rPr lang="en-US" sz="1200" b="0" strike="noStrike" spc="-1" dirty="0">
                <a:solidFill>
                  <a:srgbClr val="000000"/>
                </a:solidFill>
                <a:latin typeface="Arial"/>
              </a:rPr>
              <a:t>1. Modulator: square/triangle generator </a:t>
            </a:r>
          </a:p>
          <a:p>
            <a:pPr>
              <a:lnSpc>
                <a:spcPct val="100000"/>
              </a:lnSpc>
            </a:pPr>
            <a:endParaRPr lang="en-US" sz="1200" b="0" strike="noStrike" spc="-1" dirty="0">
              <a:solidFill>
                <a:srgbClr val="000000"/>
              </a:solidFill>
              <a:latin typeface="Arial"/>
            </a:endParaRPr>
          </a:p>
        </p:txBody>
      </p:sp>
      <p:sp>
        <p:nvSpPr>
          <p:cNvPr id="2171" name="CasellaDiTesto 2170"/>
          <p:cNvSpPr txBox="1"/>
          <p:nvPr/>
        </p:nvSpPr>
        <p:spPr>
          <a:xfrm>
            <a:off x="2514600" y="457200"/>
            <a:ext cx="1389240" cy="261000"/>
          </a:xfrm>
          <a:prstGeom prst="rect">
            <a:avLst/>
          </a:prstGeom>
          <a:solidFill>
            <a:srgbClr val="FFC000"/>
          </a:solidFill>
          <a:ln w="0">
            <a:noFill/>
          </a:ln>
        </p:spPr>
        <p:txBody>
          <a:bodyPr lIns="90000" tIns="45000" rIns="90000" bIns="45000" anchor="t">
            <a:noAutofit/>
          </a:bodyPr>
          <a:lstStyle/>
          <a:p>
            <a:pPr>
              <a:lnSpc>
                <a:spcPct val="100000"/>
              </a:lnSpc>
            </a:pPr>
            <a:r>
              <a:rPr lang="en-US" sz="1200" b="0" strike="noStrike" spc="-1" dirty="0">
                <a:solidFill>
                  <a:srgbClr val="000000"/>
                </a:solidFill>
                <a:latin typeface="Arial"/>
                <a:ea typeface="Microsoft YaHei"/>
              </a:rPr>
              <a:t>2. Gain Amplifier</a:t>
            </a:r>
            <a:endParaRPr lang="en-US" sz="1200" b="0" strike="noStrike" spc="-1" dirty="0">
              <a:solidFill>
                <a:srgbClr val="000000"/>
              </a:solidFill>
              <a:latin typeface="Arial"/>
            </a:endParaRPr>
          </a:p>
        </p:txBody>
      </p:sp>
      <p:sp>
        <p:nvSpPr>
          <p:cNvPr id="2172" name="CasellaDiTesto 2171"/>
          <p:cNvSpPr txBox="1"/>
          <p:nvPr/>
        </p:nvSpPr>
        <p:spPr>
          <a:xfrm>
            <a:off x="4659480" y="685800"/>
            <a:ext cx="1284120" cy="261000"/>
          </a:xfrm>
          <a:prstGeom prst="rect">
            <a:avLst/>
          </a:prstGeom>
          <a:solidFill>
            <a:srgbClr val="FFC000"/>
          </a:solidFill>
          <a:ln w="0">
            <a:noFill/>
          </a:ln>
        </p:spPr>
        <p:txBody>
          <a:bodyPr lIns="90000" tIns="45000" rIns="90000" bIns="45000" anchor="t">
            <a:noAutofit/>
          </a:bodyPr>
          <a:lstStyle/>
          <a:p>
            <a:r>
              <a:rPr lang="en-US" sz="1200" b="0" strike="noStrike" spc="-1" dirty="0">
                <a:solidFill>
                  <a:srgbClr val="000000"/>
                </a:solidFill>
                <a:latin typeface="Arial"/>
              </a:rPr>
              <a:t>3. low-pass filter</a:t>
            </a:r>
          </a:p>
        </p:txBody>
      </p:sp>
      <p:sp>
        <p:nvSpPr>
          <p:cNvPr id="2173" name="Connettore diritto 2172"/>
          <p:cNvSpPr/>
          <p:nvPr/>
        </p:nvSpPr>
        <p:spPr>
          <a:xfrm>
            <a:off x="2286000" y="914400"/>
            <a:ext cx="914400" cy="685800"/>
          </a:xfrm>
          <a:prstGeom prst="line">
            <a:avLst/>
          </a:prstGeom>
          <a:ln w="0">
            <a:solidFill>
              <a:srgbClr val="FF0000"/>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ndParaRPr>
          </a:p>
        </p:txBody>
      </p:sp>
      <p:sp>
        <p:nvSpPr>
          <p:cNvPr id="2174" name="CasellaDiTesto 2173"/>
          <p:cNvSpPr txBox="1"/>
          <p:nvPr/>
        </p:nvSpPr>
        <p:spPr>
          <a:xfrm>
            <a:off x="1772400" y="693180"/>
            <a:ext cx="1291680" cy="261000"/>
          </a:xfrm>
          <a:prstGeom prst="rect">
            <a:avLst/>
          </a:prstGeom>
          <a:noFill/>
          <a:ln w="0">
            <a:noFill/>
          </a:ln>
        </p:spPr>
        <p:txBody>
          <a:bodyPr lIns="90000" tIns="45000" rIns="90000" bIns="45000" anchor="t">
            <a:noAutofit/>
          </a:bodyPr>
          <a:lstStyle/>
          <a:p>
            <a:pPr>
              <a:lnSpc>
                <a:spcPct val="100000"/>
              </a:lnSpc>
            </a:pPr>
            <a:r>
              <a:rPr lang="en-US" sz="1200" b="0" strike="noStrike" spc="-1" dirty="0">
                <a:solidFill>
                  <a:srgbClr val="000000"/>
                </a:solidFill>
                <a:latin typeface="Arial"/>
              </a:rPr>
              <a:t>Gain trimmer </a:t>
            </a:r>
          </a:p>
        </p:txBody>
      </p:sp>
      <p:sp>
        <p:nvSpPr>
          <p:cNvPr id="2175" name="Connettore diritto 2174"/>
          <p:cNvSpPr/>
          <p:nvPr/>
        </p:nvSpPr>
        <p:spPr>
          <a:xfrm flipV="1">
            <a:off x="1371600" y="3429000"/>
            <a:ext cx="1143000" cy="914400"/>
          </a:xfrm>
          <a:prstGeom prst="line">
            <a:avLst/>
          </a:prstGeom>
          <a:ln w="0">
            <a:solidFill>
              <a:srgbClr val="FF0000"/>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ndParaRPr>
          </a:p>
        </p:txBody>
      </p:sp>
      <p:sp>
        <p:nvSpPr>
          <p:cNvPr id="2176" name="CasellaDiTesto 2175"/>
          <p:cNvSpPr txBox="1"/>
          <p:nvPr/>
        </p:nvSpPr>
        <p:spPr>
          <a:xfrm>
            <a:off x="685800" y="4311000"/>
            <a:ext cx="1285560" cy="261000"/>
          </a:xfrm>
          <a:prstGeom prst="rect">
            <a:avLst/>
          </a:prstGeom>
          <a:noFill/>
          <a:ln w="0">
            <a:noFill/>
          </a:ln>
        </p:spPr>
        <p:txBody>
          <a:bodyPr lIns="90000" tIns="45000" rIns="90000" bIns="45000" anchor="t">
            <a:noAutofit/>
          </a:bodyPr>
          <a:lstStyle/>
          <a:p>
            <a:r>
              <a:rPr lang="en-US" sz="1200" b="0" strike="noStrike" spc="-1" dirty="0">
                <a:solidFill>
                  <a:srgbClr val="000000"/>
                </a:solidFill>
                <a:latin typeface="Arial"/>
              </a:rPr>
              <a:t>ramp magnitude</a:t>
            </a:r>
            <a:br>
              <a:rPr lang="en-US" sz="1200" b="0" strike="noStrike" spc="-1" dirty="0">
                <a:solidFill>
                  <a:srgbClr val="000000"/>
                </a:solidFill>
                <a:latin typeface="Arial"/>
              </a:rPr>
            </a:br>
            <a:r>
              <a:rPr lang="en-US" sz="1200" b="0" strike="noStrike" spc="-1" dirty="0">
                <a:solidFill>
                  <a:srgbClr val="000000"/>
                </a:solidFill>
                <a:latin typeface="Arial"/>
              </a:rPr>
              <a:t>trimmer</a:t>
            </a:r>
          </a:p>
        </p:txBody>
      </p:sp>
      <p:sp>
        <p:nvSpPr>
          <p:cNvPr id="2177" name="Connettore diritto 2176"/>
          <p:cNvSpPr/>
          <p:nvPr/>
        </p:nvSpPr>
        <p:spPr>
          <a:xfrm flipH="1" flipV="1">
            <a:off x="3429000" y="3429000"/>
            <a:ext cx="2057400" cy="914400"/>
          </a:xfrm>
          <a:prstGeom prst="line">
            <a:avLst/>
          </a:prstGeom>
          <a:ln w="0">
            <a:solidFill>
              <a:srgbClr val="FF0000"/>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ndParaRPr>
          </a:p>
        </p:txBody>
      </p:sp>
      <p:sp>
        <p:nvSpPr>
          <p:cNvPr id="2178" name="CasellaDiTesto 2177"/>
          <p:cNvSpPr txBox="1"/>
          <p:nvPr/>
        </p:nvSpPr>
        <p:spPr>
          <a:xfrm>
            <a:off x="5122800" y="4343400"/>
            <a:ext cx="1735200" cy="261000"/>
          </a:xfrm>
          <a:prstGeom prst="rect">
            <a:avLst/>
          </a:prstGeom>
          <a:noFill/>
          <a:ln w="0">
            <a:noFill/>
          </a:ln>
        </p:spPr>
        <p:txBody>
          <a:bodyPr lIns="90000" tIns="45000" rIns="90000" bIns="45000" anchor="t">
            <a:noAutofit/>
          </a:bodyPr>
          <a:lstStyle/>
          <a:p>
            <a:r>
              <a:rPr lang="en-US" sz="1200" b="0" strike="noStrike" spc="-1" dirty="0" err="1">
                <a:solidFill>
                  <a:srgbClr val="000000"/>
                </a:solidFill>
                <a:latin typeface="Arial"/>
              </a:rPr>
              <a:t>Tp</a:t>
            </a:r>
            <a:r>
              <a:rPr lang="en-US" sz="1200" b="0" strike="noStrike" spc="-1" dirty="0">
                <a:solidFill>
                  <a:srgbClr val="000000"/>
                </a:solidFill>
                <a:latin typeface="Arial"/>
              </a:rPr>
              <a:t> duration (chirp rate)</a:t>
            </a:r>
            <a:br>
              <a:rPr lang="en-US" sz="1200" b="0" strike="noStrike" spc="-1" dirty="0">
                <a:solidFill>
                  <a:srgbClr val="000000"/>
                </a:solidFill>
                <a:latin typeface="Arial"/>
              </a:rPr>
            </a:br>
            <a:r>
              <a:rPr lang="en-US" sz="1200" b="0" strike="noStrike" spc="-1" dirty="0">
                <a:solidFill>
                  <a:srgbClr val="000000"/>
                </a:solidFill>
                <a:latin typeface="Arial"/>
              </a:rPr>
              <a:t>trimmer</a:t>
            </a:r>
          </a:p>
        </p:txBody>
      </p:sp>
      <p:sp>
        <p:nvSpPr>
          <p:cNvPr id="2179" name="Connettore diritto 2178"/>
          <p:cNvSpPr/>
          <p:nvPr/>
        </p:nvSpPr>
        <p:spPr>
          <a:xfrm flipH="1">
            <a:off x="3657600" y="2971800"/>
            <a:ext cx="2286000" cy="0"/>
          </a:xfrm>
          <a:prstGeom prst="line">
            <a:avLst/>
          </a:prstGeom>
          <a:ln w="0">
            <a:solidFill>
              <a:srgbClr val="FF0000"/>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ndParaRPr>
          </a:p>
        </p:txBody>
      </p:sp>
      <p:sp>
        <p:nvSpPr>
          <p:cNvPr id="2180" name="CasellaDiTesto 2179"/>
          <p:cNvSpPr txBox="1"/>
          <p:nvPr/>
        </p:nvSpPr>
        <p:spPr>
          <a:xfrm>
            <a:off x="5919840" y="2743200"/>
            <a:ext cx="938160" cy="602280"/>
          </a:xfrm>
          <a:prstGeom prst="rect">
            <a:avLst/>
          </a:prstGeom>
          <a:noFill/>
          <a:ln w="0">
            <a:noFill/>
          </a:ln>
        </p:spPr>
        <p:txBody>
          <a:bodyPr lIns="90000" tIns="45000" rIns="90000" bIns="45000" anchor="t">
            <a:noAutofit/>
          </a:bodyPr>
          <a:lstStyle/>
          <a:p>
            <a:r>
              <a:rPr lang="en-US" sz="1200" b="0" strike="noStrike" spc="-1" dirty="0">
                <a:solidFill>
                  <a:srgbClr val="000000"/>
                </a:solidFill>
                <a:latin typeface="Arial"/>
              </a:rPr>
              <a:t>DC offset of tuning voltage trimmer</a:t>
            </a:r>
          </a:p>
        </p:txBody>
      </p:sp>
      <p:sp>
        <p:nvSpPr>
          <p:cNvPr id="2" name="PlaceHolder 1"/>
          <p:cNvSpPr>
            <a:spLocks noGrp="1"/>
          </p:cNvSpPr>
          <p:nvPr>
            <p:ph type="sldNum" idx="20"/>
          </p:nvPr>
        </p:nvSpPr>
        <p:spPr>
          <a:xfrm>
            <a:off x="5065560" y="4949640"/>
            <a:ext cx="1542600" cy="117000"/>
          </a:xfrm>
          <a:prstGeom prst="rect">
            <a:avLst/>
          </a:prstGeom>
          <a:noFill/>
          <a:ln w="0">
            <a:noFill/>
          </a:ln>
        </p:spPr>
        <p:txBody>
          <a:bodyPr lIns="0" tIns="0" rIns="0" bIns="0" anchor="ctr">
            <a:noAutofit/>
          </a:bodyPr>
          <a:lstStyle>
            <a:defPPr>
              <a:defRPr lang="it-IT"/>
            </a:defPPr>
            <a:lvl1pPr marL="0" indent="0" algn="r" defTabSz="914400" rtl="0" eaLnBrk="1" latinLnBrk="0" hangingPunct="1">
              <a:lnSpc>
                <a:spcPct val="100000"/>
              </a:lnSpc>
              <a:buNone/>
              <a:defRPr lang="en-GB" sz="600" b="0" strike="noStrike" kern="1200" spc="-1">
                <a:solidFill>
                  <a:srgbClr val="848489"/>
                </a:solidFill>
                <a:latin typeface="Arial"/>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860114E-9BDE-4494-9D86-98B6E8FE50B2}" type="slidenum">
              <a:rPr lang="it-IT" smtClean="0"/>
              <a:pPr/>
              <a:t>7</a:t>
            </a:fld>
            <a:endParaRPr/>
          </a:p>
        </p:txBody>
      </p:sp>
      <p:sp>
        <p:nvSpPr>
          <p:cNvPr id="3" name="PlaceHolder 2"/>
          <p:cNvSpPr>
            <a:spLocks noGrp="1"/>
          </p:cNvSpPr>
          <p:nvPr>
            <p:ph type="dt" idx="19"/>
          </p:nvPr>
        </p:nvSpPr>
        <p:spPr>
          <a:xfrm>
            <a:off x="260280" y="4949640"/>
            <a:ext cx="1542600" cy="117000"/>
          </a:xfrm>
          <a:prstGeom prst="rect">
            <a:avLst/>
          </a:prstGeom>
          <a:noFill/>
          <a:ln w="0">
            <a:noFill/>
          </a:ln>
        </p:spPr>
        <p:txBody>
          <a:bodyPr lIns="0" tIns="0" rIns="0" bIns="0" anchor="ctr">
            <a:noAutofit/>
          </a:bodyPr>
          <a:lstStyle>
            <a:defPPr>
              <a:defRPr lang="it-IT"/>
            </a:defPPr>
            <a:lvl1pPr marL="0" indent="0" algn="l" defTabSz="914400" rtl="0" eaLnBrk="1" latinLnBrk="0" hangingPunct="1">
              <a:lnSpc>
                <a:spcPct val="100000"/>
              </a:lnSpc>
              <a:buNone/>
              <a:defRPr lang="sv-SE" sz="600" b="0" strike="noStrike" kern="1200" spc="-1">
                <a:solidFill>
                  <a:srgbClr val="848489"/>
                </a:solidFill>
                <a:latin typeface="Arial"/>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 name="Content Placeholder 8"/>
          <p:cNvPicPr/>
          <p:nvPr/>
        </p:nvPicPr>
        <p:blipFill>
          <a:blip r:embed="rId2"/>
          <a:srcRect l="11802" t="10239" r="10877" b="10472"/>
          <a:stretch/>
        </p:blipFill>
        <p:spPr>
          <a:xfrm>
            <a:off x="227160" y="2153520"/>
            <a:ext cx="2744640" cy="2057400"/>
          </a:xfrm>
          <a:prstGeom prst="rect">
            <a:avLst/>
          </a:prstGeom>
          <a:ln w="0">
            <a:noFill/>
          </a:ln>
        </p:spPr>
      </p:pic>
      <p:sp>
        <p:nvSpPr>
          <p:cNvPr id="2182" name="CasellaDiTesto 2181"/>
          <p:cNvSpPr txBox="1"/>
          <p:nvPr/>
        </p:nvSpPr>
        <p:spPr>
          <a:xfrm>
            <a:off x="1031580" y="154560"/>
            <a:ext cx="3162300" cy="373680"/>
          </a:xfrm>
          <a:prstGeom prst="rect">
            <a:avLst/>
          </a:prstGeom>
          <a:noFill/>
          <a:ln w="0">
            <a:noFill/>
          </a:ln>
        </p:spPr>
        <p:txBody>
          <a:bodyPr lIns="90000" tIns="45000" rIns="90000" bIns="45000" anchor="t">
            <a:noAutofit/>
          </a:bodyPr>
          <a:lstStyle/>
          <a:p>
            <a:r>
              <a:rPr lang="en-US" sz="1800" b="1" strike="noStrike" spc="-1" dirty="0">
                <a:solidFill>
                  <a:srgbClr val="000000"/>
                </a:solidFill>
                <a:latin typeface="Arial"/>
              </a:rPr>
              <a:t>Circuit tuning and testing</a:t>
            </a:r>
            <a:endParaRPr lang="en-US" sz="1800" b="0" strike="noStrike" spc="-1" dirty="0">
              <a:solidFill>
                <a:srgbClr val="000000"/>
              </a:solidFill>
              <a:latin typeface="Arial"/>
            </a:endParaRPr>
          </a:p>
        </p:txBody>
      </p:sp>
      <p:sp>
        <p:nvSpPr>
          <p:cNvPr id="2183" name="CasellaDiTesto 2182"/>
          <p:cNvSpPr txBox="1"/>
          <p:nvPr/>
        </p:nvSpPr>
        <p:spPr>
          <a:xfrm>
            <a:off x="46440" y="4235040"/>
            <a:ext cx="3382560" cy="602280"/>
          </a:xfrm>
          <a:prstGeom prst="rect">
            <a:avLst/>
          </a:prstGeom>
          <a:noFill/>
          <a:ln w="0">
            <a:noFill/>
          </a:ln>
        </p:spPr>
        <p:txBody>
          <a:bodyPr lIns="90000" tIns="45000" rIns="90000" bIns="45000" anchor="t">
            <a:noAutofit/>
          </a:bodyPr>
          <a:lstStyle/>
          <a:p>
            <a:pPr>
              <a:lnSpc>
                <a:spcPct val="100000"/>
              </a:lnSpc>
            </a:pPr>
            <a:r>
              <a:rPr lang="en-US" sz="1200" b="0" strike="noStrike" spc="-1" dirty="0">
                <a:solidFill>
                  <a:srgbClr val="000000"/>
                </a:solidFill>
                <a:latin typeface="Arial"/>
              </a:rPr>
              <a:t>Modulator: </a:t>
            </a:r>
            <a:r>
              <a:rPr lang="en-US" sz="1200" b="0" strike="noStrike" spc="-1" dirty="0" err="1">
                <a:solidFill>
                  <a:srgbClr val="000000"/>
                </a:solidFill>
                <a:latin typeface="Arial"/>
              </a:rPr>
              <a:t>Vpp</a:t>
            </a:r>
            <a:r>
              <a:rPr lang="en-US" sz="1200" b="0" strike="noStrike" spc="-1" dirty="0">
                <a:solidFill>
                  <a:srgbClr val="000000"/>
                </a:solidFill>
                <a:latin typeface="Arial"/>
              </a:rPr>
              <a:t> = 2.2 to 3.4 V and </a:t>
            </a:r>
            <a:r>
              <a:rPr lang="en-US" sz="1200" b="0" strike="noStrike" spc="-1" dirty="0" err="1">
                <a:solidFill>
                  <a:srgbClr val="000000"/>
                </a:solidFill>
                <a:latin typeface="Arial"/>
              </a:rPr>
              <a:t>up+down</a:t>
            </a:r>
            <a:r>
              <a:rPr lang="en-US" sz="1200" b="0" strike="noStrike" spc="-1" dirty="0">
                <a:solidFill>
                  <a:srgbClr val="000000"/>
                </a:solidFill>
                <a:latin typeface="Arial"/>
              </a:rPr>
              <a:t> chirp period = 40 </a:t>
            </a:r>
            <a:r>
              <a:rPr lang="en-US" sz="1200" b="0" strike="noStrike" spc="-1" dirty="0" err="1">
                <a:solidFill>
                  <a:srgbClr val="000000"/>
                </a:solidFill>
                <a:latin typeface="Arial"/>
              </a:rPr>
              <a:t>ms.</a:t>
            </a:r>
            <a:r>
              <a:rPr lang="en-US" sz="1200" b="0" strike="noStrike" spc="-1" dirty="0">
                <a:solidFill>
                  <a:srgbClr val="000000"/>
                </a:solidFill>
                <a:latin typeface="Arial"/>
              </a:rPr>
              <a:t> </a:t>
            </a:r>
          </a:p>
          <a:p>
            <a:pPr>
              <a:lnSpc>
                <a:spcPct val="100000"/>
              </a:lnSpc>
            </a:pPr>
            <a:r>
              <a:rPr lang="en-US" sz="1200" b="1" spc="-1" dirty="0">
                <a:solidFill>
                  <a:srgbClr val="000000"/>
                </a:solidFill>
                <a:latin typeface="Arial"/>
              </a:rPr>
              <a:t>The chirp and the sync are synchronized!</a:t>
            </a:r>
            <a:endParaRPr lang="en-US" sz="1200" b="1" strike="noStrike" spc="-1" dirty="0">
              <a:solidFill>
                <a:srgbClr val="000000"/>
              </a:solidFill>
              <a:latin typeface="Arial"/>
            </a:endParaRPr>
          </a:p>
        </p:txBody>
      </p:sp>
      <p:pic>
        <p:nvPicPr>
          <p:cNvPr id="2184" name="Immagine 5" descr="Immagine che contiene testo, elettronica, monitor, macchina&#10;&#10;Descrizione generata automaticamente"/>
          <p:cNvPicPr/>
          <p:nvPr/>
        </p:nvPicPr>
        <p:blipFill>
          <a:blip r:embed="rId3"/>
          <a:srcRect l="14979" t="13748" r="36082" b="17328"/>
          <a:stretch/>
        </p:blipFill>
        <p:spPr>
          <a:xfrm>
            <a:off x="5003640" y="653160"/>
            <a:ext cx="1854360" cy="1342800"/>
          </a:xfrm>
          <a:prstGeom prst="rect">
            <a:avLst/>
          </a:prstGeom>
          <a:ln w="0">
            <a:noFill/>
          </a:ln>
        </p:spPr>
      </p:pic>
      <p:pic>
        <p:nvPicPr>
          <p:cNvPr id="2185" name="Immagine 7" descr="Immagine che contiene testo, elettronica, monitor, schermo/paravento&#10;&#10;Descrizione generata automaticamente"/>
          <p:cNvPicPr/>
          <p:nvPr/>
        </p:nvPicPr>
        <p:blipFill>
          <a:blip r:embed="rId4"/>
          <a:srcRect l="15594" t="12869" r="34491" b="15691"/>
          <a:stretch/>
        </p:blipFill>
        <p:spPr>
          <a:xfrm>
            <a:off x="2971800" y="653160"/>
            <a:ext cx="1755720" cy="1342800"/>
          </a:xfrm>
          <a:prstGeom prst="rect">
            <a:avLst/>
          </a:prstGeom>
          <a:ln w="0">
            <a:noFill/>
          </a:ln>
        </p:spPr>
      </p:pic>
      <p:pic>
        <p:nvPicPr>
          <p:cNvPr id="2186" name="Picture 7"/>
          <p:cNvPicPr/>
          <p:nvPr/>
        </p:nvPicPr>
        <p:blipFill>
          <a:blip r:embed="rId5"/>
          <a:srcRect l="810" t="1349" b="23007"/>
          <a:stretch/>
        </p:blipFill>
        <p:spPr>
          <a:xfrm>
            <a:off x="3035880" y="2153520"/>
            <a:ext cx="3593520" cy="1342800"/>
          </a:xfrm>
          <a:prstGeom prst="rect">
            <a:avLst/>
          </a:prstGeom>
          <a:ln w="0">
            <a:noFill/>
          </a:ln>
        </p:spPr>
      </p:pic>
      <p:sp>
        <p:nvSpPr>
          <p:cNvPr id="2187" name="CasellaDiTesto 2186"/>
          <p:cNvSpPr txBox="1"/>
          <p:nvPr/>
        </p:nvSpPr>
        <p:spPr>
          <a:xfrm>
            <a:off x="3611160" y="3553560"/>
            <a:ext cx="2698200" cy="431640"/>
          </a:xfrm>
          <a:prstGeom prst="rect">
            <a:avLst/>
          </a:prstGeom>
          <a:noFill/>
          <a:ln w="0">
            <a:noFill/>
          </a:ln>
        </p:spPr>
        <p:txBody>
          <a:bodyPr lIns="90000" tIns="45000" rIns="90000" bIns="45000" anchor="t">
            <a:noAutofit/>
          </a:bodyPr>
          <a:lstStyle/>
          <a:p>
            <a:r>
              <a:rPr lang="en-US" sz="1200" b="0" strike="noStrike" spc="-1" dirty="0">
                <a:solidFill>
                  <a:srgbClr val="000000"/>
                </a:solidFill>
                <a:latin typeface="Arial"/>
              </a:rPr>
              <a:t>Video-amplifier: the gain set so no clipping occurs, 2Vpp@1 .74kHz.</a:t>
            </a:r>
            <a:br>
              <a:rPr lang="en-US" sz="1200" b="0" strike="noStrike" spc="-1" dirty="0">
                <a:solidFill>
                  <a:srgbClr val="000000"/>
                </a:solidFill>
                <a:latin typeface="Arial"/>
              </a:rPr>
            </a:br>
            <a:r>
              <a:rPr lang="en-US" sz="1200" b="0" strike="noStrike" spc="-1" dirty="0">
                <a:solidFill>
                  <a:srgbClr val="000000"/>
                </a:solidFill>
                <a:latin typeface="Arial"/>
              </a:rPr>
              <a:t>Later, the gain will be adjusted based on the peak voltage of the received signal.</a:t>
            </a:r>
          </a:p>
        </p:txBody>
      </p:sp>
      <p:sp>
        <p:nvSpPr>
          <p:cNvPr id="2188" name="CasellaDiTesto 2187"/>
          <p:cNvSpPr txBox="1"/>
          <p:nvPr/>
        </p:nvSpPr>
        <p:spPr>
          <a:xfrm>
            <a:off x="3488640" y="424800"/>
            <a:ext cx="698760" cy="261000"/>
          </a:xfrm>
          <a:prstGeom prst="rect">
            <a:avLst/>
          </a:prstGeom>
          <a:noFill/>
          <a:ln w="0">
            <a:noFill/>
          </a:ln>
        </p:spPr>
        <p:txBody>
          <a:bodyPr lIns="90000" tIns="45000" rIns="90000" bIns="45000" anchor="t">
            <a:noAutofit/>
          </a:bodyPr>
          <a:lstStyle/>
          <a:p>
            <a:r>
              <a:rPr lang="en-US" sz="1200" b="0" strike="noStrike" spc="-1" dirty="0">
                <a:solidFill>
                  <a:srgbClr val="000000"/>
                </a:solidFill>
                <a:latin typeface="Arial"/>
              </a:rPr>
              <a:t>clipping</a:t>
            </a:r>
          </a:p>
        </p:txBody>
      </p:sp>
      <p:sp>
        <p:nvSpPr>
          <p:cNvPr id="2189" name="CasellaDiTesto 2188"/>
          <p:cNvSpPr txBox="1"/>
          <p:nvPr/>
        </p:nvSpPr>
        <p:spPr>
          <a:xfrm>
            <a:off x="5470920" y="424800"/>
            <a:ext cx="919800" cy="261000"/>
          </a:xfrm>
          <a:prstGeom prst="rect">
            <a:avLst/>
          </a:prstGeom>
          <a:noFill/>
          <a:ln w="0">
            <a:noFill/>
          </a:ln>
        </p:spPr>
        <p:txBody>
          <a:bodyPr lIns="90000" tIns="45000" rIns="90000" bIns="45000" anchor="t">
            <a:noAutofit/>
          </a:bodyPr>
          <a:lstStyle/>
          <a:p>
            <a:r>
              <a:rPr lang="en-US" sz="1200" b="0" strike="noStrike" spc="-1" dirty="0">
                <a:solidFill>
                  <a:srgbClr val="000000"/>
                </a:solidFill>
                <a:latin typeface="Arial"/>
              </a:rPr>
              <a:t>no-clipping</a:t>
            </a:r>
          </a:p>
        </p:txBody>
      </p:sp>
      <p:sp>
        <p:nvSpPr>
          <p:cNvPr id="2" name="PlaceHolder 1"/>
          <p:cNvSpPr>
            <a:spLocks noGrp="1"/>
          </p:cNvSpPr>
          <p:nvPr>
            <p:ph type="sldNum" idx="22"/>
          </p:nvPr>
        </p:nvSpPr>
        <p:spPr>
          <a:xfrm>
            <a:off x="5065560" y="4949640"/>
            <a:ext cx="1542600" cy="117000"/>
          </a:xfrm>
          <a:prstGeom prst="rect">
            <a:avLst/>
          </a:prstGeom>
          <a:noFill/>
          <a:ln w="0">
            <a:noFill/>
          </a:ln>
        </p:spPr>
        <p:txBody>
          <a:bodyPr lIns="0" tIns="0" rIns="0" bIns="0" anchor="ctr">
            <a:noAutofit/>
          </a:bodyPr>
          <a:lstStyle>
            <a:defPPr>
              <a:defRPr lang="it-IT"/>
            </a:defPPr>
            <a:lvl1pPr marL="0" indent="0" algn="r" defTabSz="914400" rtl="0" eaLnBrk="1" latinLnBrk="0" hangingPunct="1">
              <a:lnSpc>
                <a:spcPct val="100000"/>
              </a:lnSpc>
              <a:buNone/>
              <a:defRPr lang="en-GB" sz="600" b="0" strike="noStrike" kern="1200" spc="-1">
                <a:solidFill>
                  <a:srgbClr val="848489"/>
                </a:solidFill>
                <a:latin typeface="Arial"/>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CAA4871-1EA3-4A4D-8D20-968048DAE26C}" type="slidenum">
              <a:rPr lang="it-IT" smtClean="0"/>
              <a:pPr/>
              <a:t>8</a:t>
            </a:fld>
            <a:endParaRPr/>
          </a:p>
        </p:txBody>
      </p:sp>
      <p:sp>
        <p:nvSpPr>
          <p:cNvPr id="3" name="PlaceHolder 2"/>
          <p:cNvSpPr>
            <a:spLocks noGrp="1"/>
          </p:cNvSpPr>
          <p:nvPr>
            <p:ph type="dt" idx="21"/>
          </p:nvPr>
        </p:nvSpPr>
        <p:spPr>
          <a:xfrm>
            <a:off x="260280" y="4949640"/>
            <a:ext cx="1542600" cy="117000"/>
          </a:xfrm>
          <a:prstGeom prst="rect">
            <a:avLst/>
          </a:prstGeom>
          <a:noFill/>
          <a:ln w="0">
            <a:noFill/>
          </a:ln>
        </p:spPr>
        <p:txBody>
          <a:bodyPr lIns="0" tIns="0" rIns="0" bIns="0" anchor="ctr">
            <a:noAutofit/>
          </a:bodyPr>
          <a:lstStyle>
            <a:defPPr>
              <a:defRPr lang="it-IT"/>
            </a:defPPr>
            <a:lvl1pPr marL="0" indent="0" algn="l" defTabSz="914400" rtl="0" eaLnBrk="1" latinLnBrk="0" hangingPunct="1">
              <a:lnSpc>
                <a:spcPct val="100000"/>
              </a:lnSpc>
              <a:buNone/>
              <a:defRPr lang="sv-SE" sz="600" b="0" strike="noStrike" kern="1200" spc="-1">
                <a:solidFill>
                  <a:srgbClr val="848489"/>
                </a:solidFill>
                <a:latin typeface="Arial"/>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616DD9A2-9018-BADD-6F9C-CD89C36D5559}"/>
              </a:ext>
            </a:extLst>
          </p:cNvPr>
          <p:cNvSpPr/>
          <p:nvPr/>
        </p:nvSpPr>
        <p:spPr>
          <a:xfrm>
            <a:off x="152400" y="76860"/>
            <a:ext cx="800970" cy="8186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90" name="Immagine 2189"/>
          <p:cNvPicPr/>
          <p:nvPr/>
        </p:nvPicPr>
        <p:blipFill>
          <a:blip r:embed="rId2"/>
          <a:srcRect b="9"/>
          <a:stretch/>
        </p:blipFill>
        <p:spPr>
          <a:xfrm>
            <a:off x="-53340" y="446571"/>
            <a:ext cx="4436490" cy="1820159"/>
          </a:xfrm>
          <a:prstGeom prst="rect">
            <a:avLst/>
          </a:prstGeom>
          <a:ln w="0">
            <a:noFill/>
          </a:ln>
        </p:spPr>
      </p:pic>
      <p:pic>
        <p:nvPicPr>
          <p:cNvPr id="2191" name="Immagine 2190"/>
          <p:cNvPicPr/>
          <p:nvPr/>
        </p:nvPicPr>
        <p:blipFill>
          <a:blip r:embed="rId3"/>
          <a:stretch/>
        </p:blipFill>
        <p:spPr>
          <a:xfrm>
            <a:off x="-10860" y="2458819"/>
            <a:ext cx="4399980" cy="1802591"/>
          </a:xfrm>
          <a:prstGeom prst="rect">
            <a:avLst/>
          </a:prstGeom>
          <a:ln w="0">
            <a:noFill/>
          </a:ln>
        </p:spPr>
      </p:pic>
      <p:sp>
        <p:nvSpPr>
          <p:cNvPr id="2192" name="CasellaDiTesto 2191"/>
          <p:cNvSpPr txBox="1"/>
          <p:nvPr/>
        </p:nvSpPr>
        <p:spPr>
          <a:xfrm>
            <a:off x="1104030" y="90801"/>
            <a:ext cx="4800600" cy="346320"/>
          </a:xfrm>
          <a:prstGeom prst="rect">
            <a:avLst/>
          </a:prstGeom>
          <a:noFill/>
          <a:ln w="0">
            <a:noFill/>
          </a:ln>
        </p:spPr>
        <p:txBody>
          <a:bodyPr lIns="90000" tIns="45000" rIns="90000" bIns="45000" anchor="t">
            <a:noAutofit/>
          </a:bodyPr>
          <a:lstStyle/>
          <a:p>
            <a:r>
              <a:rPr lang="en-US" sz="1800" b="1" strike="noStrike" spc="-1" dirty="0">
                <a:solidFill>
                  <a:srgbClr val="000000"/>
                </a:solidFill>
                <a:latin typeface="Arial"/>
              </a:rPr>
              <a:t>Video-amplifier -3dB point measurement</a:t>
            </a:r>
            <a:endParaRPr lang="en-US" sz="1800" b="0" strike="noStrike" spc="-1" dirty="0">
              <a:solidFill>
                <a:srgbClr val="000000"/>
              </a:solidFill>
              <a:latin typeface="Arial"/>
            </a:endParaRPr>
          </a:p>
        </p:txBody>
      </p:sp>
      <p:sp>
        <p:nvSpPr>
          <p:cNvPr id="2" name="PlaceHolder 1"/>
          <p:cNvSpPr>
            <a:spLocks noGrp="1"/>
          </p:cNvSpPr>
          <p:nvPr>
            <p:ph type="sldNum" idx="24"/>
          </p:nvPr>
        </p:nvSpPr>
        <p:spPr>
          <a:xfrm>
            <a:off x="5065560" y="4949640"/>
            <a:ext cx="1542600" cy="117000"/>
          </a:xfrm>
          <a:prstGeom prst="rect">
            <a:avLst/>
          </a:prstGeom>
          <a:noFill/>
          <a:ln w="0">
            <a:noFill/>
          </a:ln>
        </p:spPr>
        <p:txBody>
          <a:bodyPr lIns="0" tIns="0" rIns="0" bIns="0" anchor="ctr">
            <a:noAutofit/>
          </a:bodyPr>
          <a:lstStyle>
            <a:defPPr>
              <a:defRPr lang="it-IT"/>
            </a:defPPr>
            <a:lvl1pPr marL="0" indent="0" algn="r" defTabSz="914400" rtl="0" eaLnBrk="1" latinLnBrk="0" hangingPunct="1">
              <a:lnSpc>
                <a:spcPct val="100000"/>
              </a:lnSpc>
              <a:buNone/>
              <a:defRPr lang="en-GB" sz="600" b="0" strike="noStrike" kern="1200" spc="-1">
                <a:solidFill>
                  <a:srgbClr val="848489"/>
                </a:solidFill>
                <a:latin typeface="Arial"/>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AFFD33-BFD3-4F88-BA04-934320B5B1B3}" type="slidenum">
              <a:rPr lang="it-IT" smtClean="0"/>
              <a:pPr/>
              <a:t>9</a:t>
            </a:fld>
            <a:endParaRPr/>
          </a:p>
        </p:txBody>
      </p:sp>
      <p:sp>
        <p:nvSpPr>
          <p:cNvPr id="3" name="PlaceHolder 2"/>
          <p:cNvSpPr>
            <a:spLocks noGrp="1"/>
          </p:cNvSpPr>
          <p:nvPr>
            <p:ph type="dt" idx="23"/>
          </p:nvPr>
        </p:nvSpPr>
        <p:spPr>
          <a:xfrm>
            <a:off x="260280" y="4949640"/>
            <a:ext cx="1542600" cy="117000"/>
          </a:xfrm>
          <a:prstGeom prst="rect">
            <a:avLst/>
          </a:prstGeom>
          <a:noFill/>
          <a:ln w="0">
            <a:noFill/>
          </a:ln>
        </p:spPr>
        <p:txBody>
          <a:bodyPr lIns="0" tIns="0" rIns="0" bIns="0" anchor="ctr">
            <a:noAutofit/>
          </a:bodyPr>
          <a:lstStyle>
            <a:defPPr>
              <a:defRPr lang="it-IT"/>
            </a:defPPr>
            <a:lvl1pPr marL="0" indent="0" algn="l" defTabSz="914400" rtl="0" eaLnBrk="1" latinLnBrk="0" hangingPunct="1">
              <a:lnSpc>
                <a:spcPct val="100000"/>
              </a:lnSpc>
              <a:buNone/>
              <a:defRPr lang="sv-SE" sz="600" b="0" strike="noStrike" kern="1200" spc="-1">
                <a:solidFill>
                  <a:srgbClr val="848489"/>
                </a:solidFill>
                <a:latin typeface="Arial"/>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Ovale 4">
            <a:extLst>
              <a:ext uri="{FF2B5EF4-FFF2-40B4-BE49-F238E27FC236}">
                <a16:creationId xmlns:a16="http://schemas.microsoft.com/office/drawing/2014/main" id="{DE67E07C-2924-FC50-534D-5152D9A3088A}"/>
              </a:ext>
            </a:extLst>
          </p:cNvPr>
          <p:cNvSpPr/>
          <p:nvPr/>
        </p:nvSpPr>
        <p:spPr>
          <a:xfrm>
            <a:off x="3139441" y="1932230"/>
            <a:ext cx="533400" cy="2108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B6BFE292-947F-DEA5-DF5C-78AF7B86D151}"/>
              </a:ext>
            </a:extLst>
          </p:cNvPr>
          <p:cNvSpPr/>
          <p:nvPr/>
        </p:nvSpPr>
        <p:spPr>
          <a:xfrm>
            <a:off x="3770952" y="4085741"/>
            <a:ext cx="465365" cy="1756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21010D89-18FE-90D2-A4FF-2ABA0098D3BB}"/>
              </a:ext>
            </a:extLst>
          </p:cNvPr>
          <p:cNvSpPr txBox="1"/>
          <p:nvPr/>
        </p:nvSpPr>
        <p:spPr>
          <a:xfrm>
            <a:off x="4588890" y="542548"/>
            <a:ext cx="1678140" cy="1092607"/>
          </a:xfrm>
          <a:prstGeom prst="rect">
            <a:avLst/>
          </a:prstGeom>
          <a:noFill/>
        </p:spPr>
        <p:txBody>
          <a:bodyPr wrap="square" rtlCol="0">
            <a:spAutoFit/>
          </a:bodyPr>
          <a:lstStyle/>
          <a:p>
            <a:pPr algn="ctr"/>
            <a:r>
              <a:rPr lang="it-IT" sz="1300" dirty="0">
                <a:solidFill>
                  <a:srgbClr val="FF0000"/>
                </a:solidFill>
              </a:rPr>
              <a:t>Two </a:t>
            </a:r>
            <a:r>
              <a:rPr lang="it-IT" sz="1300" dirty="0" err="1">
                <a:solidFill>
                  <a:srgbClr val="FF0000"/>
                </a:solidFill>
              </a:rPr>
              <a:t>different</a:t>
            </a:r>
            <a:r>
              <a:rPr lang="it-IT" sz="1300" dirty="0">
                <a:solidFill>
                  <a:srgbClr val="FF0000"/>
                </a:solidFill>
              </a:rPr>
              <a:t> frequencies are </a:t>
            </a:r>
            <a:r>
              <a:rPr lang="it-IT" sz="1300" dirty="0" err="1">
                <a:solidFill>
                  <a:srgbClr val="FF0000"/>
                </a:solidFill>
              </a:rPr>
              <a:t>measured</a:t>
            </a:r>
            <a:r>
              <a:rPr lang="it-IT" sz="1300" dirty="0">
                <a:solidFill>
                  <a:srgbClr val="FF0000"/>
                </a:solidFill>
              </a:rPr>
              <a:t> </a:t>
            </a:r>
            <a:r>
              <a:rPr lang="it-IT" sz="1300" dirty="0" err="1">
                <a:solidFill>
                  <a:srgbClr val="FF0000"/>
                </a:solidFill>
              </a:rPr>
              <a:t>when</a:t>
            </a:r>
            <a:r>
              <a:rPr lang="it-IT" sz="1300" dirty="0">
                <a:solidFill>
                  <a:srgbClr val="FF0000"/>
                </a:solidFill>
              </a:rPr>
              <a:t> </a:t>
            </a:r>
            <a:r>
              <a:rPr lang="it-IT" sz="1300" dirty="0" err="1">
                <a:solidFill>
                  <a:srgbClr val="FF0000"/>
                </a:solidFill>
              </a:rPr>
              <a:t>probing</a:t>
            </a:r>
            <a:r>
              <a:rPr lang="it-IT" sz="1300" dirty="0">
                <a:solidFill>
                  <a:srgbClr val="FF0000"/>
                </a:solidFill>
              </a:rPr>
              <a:t> </a:t>
            </a:r>
            <a:r>
              <a:rPr lang="it-IT" sz="1300" dirty="0" err="1">
                <a:solidFill>
                  <a:srgbClr val="FF0000"/>
                </a:solidFill>
              </a:rPr>
              <a:t>at</a:t>
            </a:r>
            <a:r>
              <a:rPr lang="it-IT" sz="1300" dirty="0">
                <a:solidFill>
                  <a:srgbClr val="FF0000"/>
                </a:solidFill>
              </a:rPr>
              <a:t> the </a:t>
            </a:r>
            <a:r>
              <a:rPr lang="it-IT" sz="1300" dirty="0" err="1">
                <a:solidFill>
                  <a:srgbClr val="FF0000"/>
                </a:solidFill>
              </a:rPr>
              <a:t>circuit</a:t>
            </a:r>
            <a:r>
              <a:rPr lang="it-IT" sz="1300" dirty="0">
                <a:solidFill>
                  <a:srgbClr val="FF0000"/>
                </a:solidFill>
              </a:rPr>
              <a:t> output, </a:t>
            </a:r>
            <a:r>
              <a:rPr lang="it-IT" sz="1300" dirty="0" err="1">
                <a:solidFill>
                  <a:srgbClr val="FF0000"/>
                </a:solidFill>
              </a:rPr>
              <a:t>Why</a:t>
            </a:r>
            <a:r>
              <a:rPr lang="it-IT" sz="1300" dirty="0">
                <a:solidFill>
                  <a:srgbClr val="FF0000"/>
                </a:solidFill>
              </a:rPr>
              <a:t>?</a:t>
            </a:r>
          </a:p>
        </p:txBody>
      </p:sp>
      <p:sp>
        <p:nvSpPr>
          <p:cNvPr id="2193" name="CasellaDiTesto 2192"/>
          <p:cNvSpPr txBox="1"/>
          <p:nvPr/>
        </p:nvSpPr>
        <p:spPr>
          <a:xfrm>
            <a:off x="42480" y="185571"/>
            <a:ext cx="833820" cy="261000"/>
          </a:xfrm>
          <a:prstGeom prst="rect">
            <a:avLst/>
          </a:prstGeom>
          <a:noFill/>
          <a:ln w="0">
            <a:noFill/>
          </a:ln>
        </p:spPr>
        <p:txBody>
          <a:bodyPr lIns="90000" tIns="45000" rIns="90000" bIns="45000" anchor="t">
            <a:noAutofit/>
          </a:bodyPr>
          <a:lstStyle/>
          <a:p>
            <a:endParaRPr lang="en-US" sz="1200" b="0" strike="noStrike" spc="-1" dirty="0">
              <a:solidFill>
                <a:srgbClr val="000000"/>
              </a:solidFill>
              <a:latin typeface="Arial"/>
            </a:endParaRPr>
          </a:p>
        </p:txBody>
      </p:sp>
      <p:pic>
        <p:nvPicPr>
          <p:cNvPr id="10" name="Immagine 9" descr="Immagine che contiene testo, diagramma, Piano, Disegno tecnico&#10;&#10;Descrizione generata automaticamente">
            <a:extLst>
              <a:ext uri="{FF2B5EF4-FFF2-40B4-BE49-F238E27FC236}">
                <a16:creationId xmlns:a16="http://schemas.microsoft.com/office/drawing/2014/main" id="{4C8F56D9-FD7B-B673-3B77-31707B7298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9539" y="1641402"/>
            <a:ext cx="2508461" cy="1967430"/>
          </a:xfrm>
          <a:prstGeom prst="rect">
            <a:avLst/>
          </a:prstGeom>
        </p:spPr>
      </p:pic>
      <p:sp>
        <p:nvSpPr>
          <p:cNvPr id="11" name="Connettore diritto 10">
            <a:extLst>
              <a:ext uri="{FF2B5EF4-FFF2-40B4-BE49-F238E27FC236}">
                <a16:creationId xmlns:a16="http://schemas.microsoft.com/office/drawing/2014/main" id="{7E1D2C90-A963-32CE-0914-4970040BA9DD}"/>
              </a:ext>
            </a:extLst>
          </p:cNvPr>
          <p:cNvSpPr/>
          <p:nvPr/>
        </p:nvSpPr>
        <p:spPr>
          <a:xfrm flipH="1">
            <a:off x="6059424" y="2571750"/>
            <a:ext cx="798576" cy="1037082"/>
          </a:xfrm>
          <a:prstGeom prst="line">
            <a:avLst/>
          </a:prstGeom>
          <a:ln w="0">
            <a:solidFill>
              <a:srgbClr val="FF0000"/>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ndParaRPr>
          </a:p>
        </p:txBody>
      </p:sp>
      <p:sp>
        <p:nvSpPr>
          <p:cNvPr id="12" name="CasellaDiTesto 11">
            <a:extLst>
              <a:ext uri="{FF2B5EF4-FFF2-40B4-BE49-F238E27FC236}">
                <a16:creationId xmlns:a16="http://schemas.microsoft.com/office/drawing/2014/main" id="{643F2339-BE9E-7507-E230-9ECC98DD39BD}"/>
              </a:ext>
            </a:extLst>
          </p:cNvPr>
          <p:cNvSpPr txBox="1"/>
          <p:nvPr/>
        </p:nvSpPr>
        <p:spPr>
          <a:xfrm>
            <a:off x="5065560" y="3608832"/>
            <a:ext cx="1215397" cy="292388"/>
          </a:xfrm>
          <a:prstGeom prst="rect">
            <a:avLst/>
          </a:prstGeom>
          <a:noFill/>
        </p:spPr>
        <p:txBody>
          <a:bodyPr wrap="none" rtlCol="0">
            <a:spAutoFit/>
          </a:bodyPr>
          <a:lstStyle/>
          <a:p>
            <a:r>
              <a:rPr lang="it-IT" sz="1300" dirty="0" err="1"/>
              <a:t>Probing</a:t>
            </a:r>
            <a:r>
              <a:rPr lang="it-IT" sz="1300" dirty="0"/>
              <a:t> point.</a:t>
            </a:r>
          </a:p>
        </p:txBody>
      </p:sp>
      <p:sp>
        <p:nvSpPr>
          <p:cNvPr id="4" name="CasellaDiTesto 3">
            <a:extLst>
              <a:ext uri="{FF2B5EF4-FFF2-40B4-BE49-F238E27FC236}">
                <a16:creationId xmlns:a16="http://schemas.microsoft.com/office/drawing/2014/main" id="{09E37C69-C784-57A1-EB3B-797679268EF2}"/>
              </a:ext>
            </a:extLst>
          </p:cNvPr>
          <p:cNvSpPr txBox="1"/>
          <p:nvPr/>
        </p:nvSpPr>
        <p:spPr>
          <a:xfrm>
            <a:off x="4686300" y="4015188"/>
            <a:ext cx="2103120" cy="692497"/>
          </a:xfrm>
          <a:prstGeom prst="rect">
            <a:avLst/>
          </a:prstGeom>
          <a:noFill/>
        </p:spPr>
        <p:txBody>
          <a:bodyPr wrap="square" rtlCol="0">
            <a:spAutoFit/>
          </a:bodyPr>
          <a:lstStyle/>
          <a:p>
            <a:pPr algn="ctr"/>
            <a:r>
              <a:rPr lang="it-IT" sz="1300" dirty="0"/>
              <a:t>… </a:t>
            </a:r>
            <a:r>
              <a:rPr lang="it-IT" sz="1300" dirty="0" err="1"/>
              <a:t>seams</a:t>
            </a:r>
            <a:r>
              <a:rPr lang="it-IT" sz="1300" dirty="0"/>
              <a:t> like </a:t>
            </a:r>
            <a:r>
              <a:rPr lang="it-IT" sz="1300" dirty="0" err="1"/>
              <a:t>something</a:t>
            </a:r>
            <a:r>
              <a:rPr lang="it-IT" sz="1300" dirty="0"/>
              <a:t> </a:t>
            </a:r>
            <a:r>
              <a:rPr lang="it-IT" sz="1300" dirty="0" err="1"/>
              <a:t>is</a:t>
            </a:r>
            <a:r>
              <a:rPr lang="it-IT" sz="1300" dirty="0"/>
              <a:t> </a:t>
            </a:r>
            <a:r>
              <a:rPr lang="it-IT" sz="1300" dirty="0" err="1"/>
              <a:t>adding</a:t>
            </a:r>
            <a:r>
              <a:rPr lang="it-IT" sz="1300" dirty="0"/>
              <a:t> an </a:t>
            </a:r>
            <a:r>
              <a:rPr lang="it-IT" sz="1300" dirty="0" err="1"/>
              <a:t>additional</a:t>
            </a:r>
            <a:r>
              <a:rPr lang="it-IT" sz="1300" dirty="0"/>
              <a:t> pole…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 val="fcb025ba9a6ccf8fed139b5222f2a63b17a4791"/>
</p:tagLst>
</file>

<file path=ppt/theme/theme1.xml><?xml version="1.0" encoding="utf-8"?>
<a:theme xmlns:a="http://schemas.openxmlformats.org/drawingml/2006/main" name="KTH_PPT-mall">
  <a:themeElements>
    <a:clrScheme name="KTH">
      <a:dk1>
        <a:srgbClr val="000000"/>
      </a:dk1>
      <a:lt1>
        <a:srgbClr val="FFFFFF"/>
      </a:lt1>
      <a:dk2>
        <a:srgbClr val="65656C"/>
      </a:dk2>
      <a:lt2>
        <a:srgbClr val="838389"/>
      </a:lt2>
      <a:accent1>
        <a:srgbClr val="1954A6"/>
      </a:accent1>
      <a:accent2>
        <a:srgbClr val="5E87C0"/>
      </a:accent2>
      <a:accent3>
        <a:srgbClr val="2091C3"/>
      </a:accent3>
      <a:accent4>
        <a:srgbClr val="D02F80"/>
      </a:accent4>
      <a:accent5>
        <a:srgbClr val="D95999"/>
      </a:accent5>
      <a:accent6>
        <a:srgbClr val="61922E"/>
      </a:accent6>
      <a:hlink>
        <a:srgbClr val="65656C"/>
      </a:hlink>
      <a:folHlink>
        <a:srgbClr val="838389"/>
      </a:folHlink>
    </a:clrScheme>
    <a:fontScheme name="Anpassat 2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KTH_PPT template 2014 flerfärgade_16_9_181002" id="{C2C482A2-B64F-1641-B856-45C1E0D0B04B}" vid="{B7923EE1-B23C-9F4E-BE98-4BD0CF59DB92}"/>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KTH_PPT template 2014 blue_16_9_181002 (002)</Template>
  <TotalTime>6892</TotalTime>
  <Words>1396</Words>
  <Application>Microsoft Office PowerPoint</Application>
  <PresentationFormat>Personalizzato</PresentationFormat>
  <Paragraphs>197</Paragraphs>
  <Slides>28</Slides>
  <Notes>13</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28</vt:i4>
      </vt:variant>
    </vt:vector>
  </HeadingPairs>
  <TitlesOfParts>
    <vt:vector size="34" baseType="lpstr">
      <vt:lpstr>Arial</vt:lpstr>
      <vt:lpstr>Calibri</vt:lpstr>
      <vt:lpstr>Cambria Math</vt:lpstr>
      <vt:lpstr>Systemtypsnitt</vt:lpstr>
      <vt:lpstr>Times New Roman</vt:lpstr>
      <vt:lpstr>KTH_PPT-mall</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Velocity Measurements in CW mode</vt:lpstr>
      <vt:lpstr>Range Measurements in FMCW mode</vt:lpstr>
      <vt:lpstr>Range Measurements in FMCW mode</vt:lpstr>
      <vt:lpstr>Range Measurements in FMCW mode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KTH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Malin Söderkvist</dc:creator>
  <cp:lastModifiedBy>Giandomenico Panettieri</cp:lastModifiedBy>
  <cp:revision>69</cp:revision>
  <cp:lastPrinted>2013-05-27T09:10:21Z</cp:lastPrinted>
  <dcterms:created xsi:type="dcterms:W3CDTF">2019-02-11T09:39:15Z</dcterms:created>
  <dcterms:modified xsi:type="dcterms:W3CDTF">2023-10-27T12:25:33Z</dcterms:modified>
</cp:coreProperties>
</file>